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5" r:id="rId1"/>
    <p:sldMasterId id="2147483650" r:id="rId2"/>
    <p:sldMasterId id="2147483666" r:id="rId3"/>
    <p:sldMasterId id="2147483896" r:id="rId4"/>
    <p:sldMasterId id="2147483891" r:id="rId5"/>
    <p:sldMasterId id="2147484160" r:id="rId6"/>
  </p:sldMasterIdLst>
  <p:notesMasterIdLst>
    <p:notesMasterId r:id="rId60"/>
  </p:notesMasterIdLst>
  <p:handoutMasterIdLst>
    <p:handoutMasterId r:id="rId61"/>
  </p:handoutMasterIdLst>
  <p:sldIdLst>
    <p:sldId id="259" r:id="rId7"/>
    <p:sldId id="280" r:id="rId8"/>
    <p:sldId id="342" r:id="rId9"/>
    <p:sldId id="338" r:id="rId10"/>
    <p:sldId id="353" r:id="rId11"/>
    <p:sldId id="349" r:id="rId12"/>
    <p:sldId id="385" r:id="rId13"/>
    <p:sldId id="360" r:id="rId14"/>
    <p:sldId id="395" r:id="rId15"/>
    <p:sldId id="344" r:id="rId16"/>
    <p:sldId id="401" r:id="rId17"/>
    <p:sldId id="346" r:id="rId18"/>
    <p:sldId id="407" r:id="rId19"/>
    <p:sldId id="329" r:id="rId20"/>
    <p:sldId id="377" r:id="rId21"/>
    <p:sldId id="366" r:id="rId22"/>
    <p:sldId id="396" r:id="rId23"/>
    <p:sldId id="410" r:id="rId24"/>
    <p:sldId id="411" r:id="rId25"/>
    <p:sldId id="412" r:id="rId26"/>
    <p:sldId id="417" r:id="rId27"/>
    <p:sldId id="418" r:id="rId28"/>
    <p:sldId id="419" r:id="rId29"/>
    <p:sldId id="420" r:id="rId30"/>
    <p:sldId id="413" r:id="rId31"/>
    <p:sldId id="414" r:id="rId32"/>
    <p:sldId id="415" r:id="rId33"/>
    <p:sldId id="345" r:id="rId34"/>
    <p:sldId id="405" r:id="rId35"/>
    <p:sldId id="406" r:id="rId36"/>
    <p:sldId id="336" r:id="rId37"/>
    <p:sldId id="394" r:id="rId38"/>
    <p:sldId id="382" r:id="rId39"/>
    <p:sldId id="379" r:id="rId40"/>
    <p:sldId id="384" r:id="rId41"/>
    <p:sldId id="386" r:id="rId42"/>
    <p:sldId id="398" r:id="rId43"/>
    <p:sldId id="397" r:id="rId44"/>
    <p:sldId id="399" r:id="rId45"/>
    <p:sldId id="400" r:id="rId46"/>
    <p:sldId id="402" r:id="rId47"/>
    <p:sldId id="403" r:id="rId48"/>
    <p:sldId id="404" r:id="rId49"/>
    <p:sldId id="387" r:id="rId50"/>
    <p:sldId id="416" r:id="rId51"/>
    <p:sldId id="388" r:id="rId52"/>
    <p:sldId id="380" r:id="rId53"/>
    <p:sldId id="383" r:id="rId54"/>
    <p:sldId id="367" r:id="rId55"/>
    <p:sldId id="409" r:id="rId56"/>
    <p:sldId id="408" r:id="rId57"/>
    <p:sldId id="287" r:id="rId58"/>
    <p:sldId id="314" r:id="rId59"/>
  </p:sldIdLst>
  <p:sldSz cx="18286413" cy="10287000"/>
  <p:notesSz cx="6858000" cy="9144000"/>
  <p:defaultTextStyle>
    <a:defPPr>
      <a:defRPr lang="en-US"/>
    </a:defPPr>
    <a:lvl1pPr marL="0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37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EA3F8"/>
    <a:srgbClr val="FFFFFF"/>
    <a:srgbClr val="0F0634"/>
    <a:srgbClr val="06105A"/>
    <a:srgbClr val="000C6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94660"/>
  </p:normalViewPr>
  <p:slideViewPr>
    <p:cSldViewPr showGuides="1">
      <p:cViewPr>
        <p:scale>
          <a:sx n="40" d="100"/>
          <a:sy n="40" d="100"/>
        </p:scale>
        <p:origin x="960" y="116"/>
      </p:cViewPr>
      <p:guideLst>
        <p:guide orient="horz" pos="5372"/>
        <p:guide pos="5759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4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533536-0B1C-4113-81A9-88933E6B5E35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B39D4A-42BD-4661-A34B-169B9D4948D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924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AB2DA-10AE-4BD6-BFC1-534DE09D66C3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1ECDC-7530-4EA9-86FD-4E56342A47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9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16376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32753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49129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65505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81882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98258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714634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531011" algn="l" defTabSz="1632753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88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49300" y="1181100"/>
            <a:ext cx="5667375" cy="3189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Consolidated Industrial product roadmap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9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4F9A9E-121C-45A8-AFC2-49924D66F8D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90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360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C51B26-EB6C-4C55-AE11-A7515AD3C416}" type="slidenum">
              <a:rPr lang="zh-CN" altLang="en-US"/>
              <a:pPr/>
              <a:t>17</a:t>
            </a:fld>
            <a:endParaRPr lang="en-US" altLang="zh-CN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12988" y="525463"/>
            <a:ext cx="4679950" cy="2633662"/>
          </a:xfrm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1ECDC-7530-4EA9-86FD-4E56342A475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299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6F6E7E0B-3489-4990-9284-166ECA13EB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461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61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61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61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61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2BFF3E7-FC99-4996-ACAE-B9B36212E1C7}" type="slidenum">
              <a:rPr lang="zh-CN" altLang="en-US" sz="1200">
                <a:latin typeface="Times New Roman" panose="02020603050405020304" pitchFamily="18" charset="0"/>
              </a:rPr>
              <a:pPr eaLnBrk="1" hangingPunct="1"/>
              <a:t>26</a:t>
            </a:fld>
            <a:endParaRPr lang="en-US" altLang="zh-CN" sz="1200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D5CB95F7-1065-467B-B671-83BFEF95D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52475"/>
            <a:ext cx="6853237" cy="3856038"/>
          </a:xfrm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3FEBC4C4-182B-4CD8-A761-D98FF17122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3991372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4934253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0" hasCustomPrompt="1"/>
          </p:nvPr>
        </p:nvSpPr>
        <p:spPr>
          <a:xfrm>
            <a:off x="4390678" y="5791572"/>
            <a:ext cx="9577064" cy="4320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72503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0997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862286" y="2335188"/>
            <a:ext cx="7704063" cy="5976664"/>
          </a:xfrm>
          <a:prstGeom prst="rect">
            <a:avLst/>
          </a:prstGeom>
        </p:spPr>
        <p:txBody>
          <a:bodyPr anchor="ctr"/>
          <a:lstStyle>
            <a:lvl1pPr algn="r">
              <a:lnSpc>
                <a:spcPts val="10000"/>
              </a:lnSpc>
              <a:defRPr sz="1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8782372" y="3415308"/>
            <a:ext cx="8209706" cy="3456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19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18270" y="2119164"/>
            <a:ext cx="16633848" cy="597666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100000"/>
              </a:lnSpc>
              <a:defRPr sz="360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778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- 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/>
          <p:cNvSpPr>
            <a:spLocks noGrp="1"/>
          </p:cNvSpPr>
          <p:nvPr>
            <p:ph type="ctrTitle" hasCustomPrompt="1"/>
          </p:nvPr>
        </p:nvSpPr>
        <p:spPr>
          <a:xfrm>
            <a:off x="7198990" y="1831132"/>
            <a:ext cx="10441160" cy="36004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11000"/>
              </a:lnSpc>
              <a:defRPr sz="12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7198990" y="5431532"/>
            <a:ext cx="10441160" cy="345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38950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 Here</a:t>
            </a:r>
          </a:p>
        </p:txBody>
      </p:sp>
    </p:spTree>
    <p:extLst>
      <p:ext uri="{BB962C8B-B14F-4D97-AF65-F5344CB8AC3E}">
        <p14:creationId xmlns:p14="http://schemas.microsoft.com/office/powerpoint/2010/main" val="202633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50"/>
                            </p:stCondLst>
                            <p:childTnLst>
                              <p:par>
                                <p:cTn id="1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/>
      <p:bldP spid="6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82009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790278" y="4207396"/>
            <a:ext cx="5400600" cy="5400600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72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ja-JP" alt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2" hasCustomPrompt="1"/>
          </p:nvPr>
        </p:nvSpPr>
        <p:spPr>
          <a:xfrm>
            <a:off x="2806800" y="4927476"/>
            <a:ext cx="1439862" cy="14398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1006303" y="7447756"/>
            <a:ext cx="4896544" cy="576263"/>
          </a:xfrm>
        </p:spPr>
        <p:txBody>
          <a:bodyPr>
            <a:noAutofit/>
          </a:bodyPr>
          <a:lstStyle>
            <a:lvl1pPr algn="ctr">
              <a:defRPr sz="3200" baseline="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4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allAtOnce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Simpl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3" hasCustomPrompt="1"/>
          </p:nvPr>
        </p:nvSpPr>
        <p:spPr>
          <a:xfrm>
            <a:off x="502245" y="7951812"/>
            <a:ext cx="8640167" cy="2016224"/>
          </a:xfrm>
        </p:spPr>
        <p:txBody>
          <a:bodyPr anchor="b">
            <a:noAutofit/>
          </a:bodyPr>
          <a:lstStyle>
            <a:lvl1pPr algn="l">
              <a:lnSpc>
                <a:spcPts val="8000"/>
              </a:lnSpc>
              <a:defRPr sz="80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 HERE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9642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図プレースホルダー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4207396"/>
            <a:ext cx="16561840" cy="1728192"/>
          </a:xfrm>
        </p:spPr>
        <p:txBody>
          <a:bodyPr anchor="ctr">
            <a:noAutofit/>
          </a:bodyPr>
          <a:lstStyle>
            <a:lvl1pPr algn="ctr">
              <a:defRPr sz="9600"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01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>
        <p:tmplLst>
          <p:tmpl lvl="1">
            <p:tnLst>
              <p:par>
                <p:cTn presetID="2" presetClass="entr" presetSubtype="3" decel="100000" fill="hold" nodeType="withEffect">
                  <p:stCondLst>
                    <p:cond delay="25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2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767236"/>
            <a:ext cx="5976664" cy="597666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79110" y="2839244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110" y="3487316"/>
            <a:ext cx="8999215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8280895" y="6079604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8280895" y="6727676"/>
            <a:ext cx="8999215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796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767236"/>
            <a:ext cx="5976664" cy="597666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279110" y="3991372"/>
            <a:ext cx="899921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279110" y="4639444"/>
            <a:ext cx="8999215" cy="2952328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8022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4207396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5150277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57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6232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892948" y="3055268"/>
            <a:ext cx="12385377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892948" y="3703340"/>
            <a:ext cx="12385377" cy="165618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894733" y="6439644"/>
            <a:ext cx="12385377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894733" y="7087716"/>
            <a:ext cx="12385377" cy="165618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1438350" y="62236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409708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438350" y="26232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8709" y="3055268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8709" y="3703340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0494" y="6439644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80494" y="7087716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1438350" y="6223620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8" name="図プレースホルダー 8"/>
          <p:cNvSpPr>
            <a:spLocks noGrp="1"/>
          </p:cNvSpPr>
          <p:nvPr>
            <p:ph type="pic" sz="quarter" idx="20" hasCustomPrompt="1"/>
          </p:nvPr>
        </p:nvSpPr>
        <p:spPr>
          <a:xfrm>
            <a:off x="9647262" y="2623219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885041" y="3055267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885041" y="3703339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886826" y="6439643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886826" y="7087715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9647262" y="6223619"/>
            <a:ext cx="2808312" cy="2808313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788206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  <p:bldP spid="18" grpId="0" animBg="1"/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animBg="1"/>
    </p:bldLst>
  </p:timing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150318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19" hasCustomPrompt="1"/>
          </p:nvPr>
        </p:nvSpPr>
        <p:spPr>
          <a:xfrm>
            <a:off x="5326782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5110758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10758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図プレースホルダー 8"/>
          <p:cNvSpPr>
            <a:spLocks noGrp="1"/>
          </p:cNvSpPr>
          <p:nvPr>
            <p:ph type="pic" sz="quarter" idx="22" hasCustomPrompt="1"/>
          </p:nvPr>
        </p:nvSpPr>
        <p:spPr>
          <a:xfrm>
            <a:off x="9503246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9287222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287222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図プレースホルダー 8"/>
          <p:cNvSpPr>
            <a:spLocks noGrp="1"/>
          </p:cNvSpPr>
          <p:nvPr>
            <p:ph type="pic" sz="quarter" idx="25" hasCustomPrompt="1"/>
          </p:nvPr>
        </p:nvSpPr>
        <p:spPr>
          <a:xfrm>
            <a:off x="13679710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13463686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13463686" y="7375748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39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500"/>
                            </p:stCondLst>
                            <p:childTnLst>
                              <p:par>
                                <p:cTn id="6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animBg="1"/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- 4 Columns - T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150318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75747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790278" y="2335187"/>
            <a:ext cx="1152128" cy="115212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5326782" y="2767236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5110758" y="6727677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5110758" y="7375748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7"/>
          <p:cNvSpPr>
            <a:spLocks noGrp="1"/>
          </p:cNvSpPr>
          <p:nvPr>
            <p:ph type="body" sz="quarter" idx="32" hasCustomPrompt="1"/>
          </p:nvPr>
        </p:nvSpPr>
        <p:spPr>
          <a:xfrm>
            <a:off x="4966742" y="2335188"/>
            <a:ext cx="1152128" cy="115212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9503246" y="2767234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9287222" y="6727675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2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9287222" y="7375746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3" name="テキスト プレースホルダー 7"/>
          <p:cNvSpPr>
            <a:spLocks noGrp="1"/>
          </p:cNvSpPr>
          <p:nvPr>
            <p:ph type="body" sz="quarter" idx="36" hasCustomPrompt="1"/>
          </p:nvPr>
        </p:nvSpPr>
        <p:spPr>
          <a:xfrm>
            <a:off x="9143206" y="2335186"/>
            <a:ext cx="1152128" cy="115212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13679710" y="2767235"/>
            <a:ext cx="3456384" cy="3456385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8" hasCustomPrompt="1"/>
          </p:nvPr>
        </p:nvSpPr>
        <p:spPr>
          <a:xfrm>
            <a:off x="13463686" y="6727676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3463686" y="7375747"/>
            <a:ext cx="3960440" cy="2088233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7" name="テキスト プレースホルダー 7"/>
          <p:cNvSpPr>
            <a:spLocks noGrp="1"/>
          </p:cNvSpPr>
          <p:nvPr>
            <p:ph type="body" sz="quarter" idx="40" hasCustomPrompt="1"/>
          </p:nvPr>
        </p:nvSpPr>
        <p:spPr>
          <a:xfrm>
            <a:off x="13319670" y="2335187"/>
            <a:ext cx="1152128" cy="115212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222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"/>
                            </p:stCondLst>
                            <p:childTnLst>
                              <p:par>
                                <p:cTn id="5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250"/>
                            </p:stCondLst>
                            <p:childTnLst>
                              <p:par>
                                <p:cTn id="6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500"/>
                            </p:stCondLst>
                            <p:childTnLst>
                              <p:par>
                                <p:cTn id="10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14" presetID="49" presetClass="entr" presetSubtype="0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750"/>
                            </p:stCondLst>
                            <p:childTnLst>
                              <p:par>
                                <p:cTn id="12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750"/>
                            </p:stCondLst>
                            <p:childTnLst>
                              <p:par>
                                <p:cTn id="1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 animBg="1"/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allAtOnce" animBg="1"/>
      <p:bldP spid="3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allAtOnce" animBg="1"/>
      <p:bldP spid="4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allAtOnce" animBg="1"/>
      <p:bldP spid="45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7" grpId="0" build="allAtOnce" animBg="1">
        <p:tmplLst>
          <p:tmpl>
            <p:tnLst>
              <p:par>
                <p:cTn presetID="49" presetClass="entr" presetSubtype="0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図プレースホルダー 8"/>
          <p:cNvSpPr>
            <a:spLocks noGrp="1"/>
          </p:cNvSpPr>
          <p:nvPr>
            <p:ph type="pic" sz="quarter" idx="13" hasCustomPrompt="1"/>
          </p:nvPr>
        </p:nvSpPr>
        <p:spPr>
          <a:xfrm>
            <a:off x="1582366" y="2479205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6" name="図プレースホルダー 8"/>
          <p:cNvSpPr>
            <a:spLocks noGrp="1"/>
          </p:cNvSpPr>
          <p:nvPr>
            <p:ph type="pic" sz="quarter" idx="29" hasCustomPrompt="1"/>
          </p:nvPr>
        </p:nvSpPr>
        <p:spPr>
          <a:xfrm>
            <a:off x="5758830" y="2479206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0" name="図プレースホルダー 8"/>
          <p:cNvSpPr>
            <a:spLocks noGrp="1"/>
          </p:cNvSpPr>
          <p:nvPr>
            <p:ph type="pic" sz="quarter" idx="33" hasCustomPrompt="1"/>
          </p:nvPr>
        </p:nvSpPr>
        <p:spPr>
          <a:xfrm>
            <a:off x="9935294" y="2479204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44" name="図プレースホルダー 8"/>
          <p:cNvSpPr>
            <a:spLocks noGrp="1"/>
          </p:cNvSpPr>
          <p:nvPr>
            <p:ph type="pic" sz="quarter" idx="37" hasCustomPrompt="1"/>
          </p:nvPr>
        </p:nvSpPr>
        <p:spPr>
          <a:xfrm>
            <a:off x="14111758" y="2479205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3" name="図プレースホルダー 8"/>
          <p:cNvSpPr>
            <a:spLocks noGrp="1"/>
          </p:cNvSpPr>
          <p:nvPr>
            <p:ph type="pic" sz="quarter" idx="38" hasCustomPrompt="1"/>
          </p:nvPr>
        </p:nvSpPr>
        <p:spPr>
          <a:xfrm>
            <a:off x="1582366" y="6223622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4" name="図プレースホルダー 8"/>
          <p:cNvSpPr>
            <a:spLocks noGrp="1"/>
          </p:cNvSpPr>
          <p:nvPr>
            <p:ph type="pic" sz="quarter" idx="39" hasCustomPrompt="1"/>
          </p:nvPr>
        </p:nvSpPr>
        <p:spPr>
          <a:xfrm>
            <a:off x="5758830" y="6223623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5" name="図プレースホルダー 8"/>
          <p:cNvSpPr>
            <a:spLocks noGrp="1"/>
          </p:cNvSpPr>
          <p:nvPr>
            <p:ph type="pic" sz="quarter" idx="40" hasCustomPrompt="1"/>
          </p:nvPr>
        </p:nvSpPr>
        <p:spPr>
          <a:xfrm>
            <a:off x="9935294" y="6223621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6" name="図プレースホルダー 8"/>
          <p:cNvSpPr>
            <a:spLocks noGrp="1"/>
          </p:cNvSpPr>
          <p:nvPr>
            <p:ph type="pic" sz="quarter" idx="41" hasCustomPrompt="1"/>
          </p:nvPr>
        </p:nvSpPr>
        <p:spPr>
          <a:xfrm>
            <a:off x="14111758" y="6223622"/>
            <a:ext cx="2448271" cy="2448272"/>
          </a:xfrm>
          <a:prstGeom prst="ellipse">
            <a:avLst/>
          </a:prstGeom>
          <a:solidFill>
            <a:srgbClr val="F8F8F8">
              <a:alpha val="10196"/>
            </a:srgbClr>
          </a:solidFill>
          <a:ln w="254000" cmpd="thinThick">
            <a:solidFill>
              <a:schemeClr val="bg1">
                <a:lumMod val="85000"/>
                <a:alpha val="50000"/>
              </a:schemeClr>
            </a:solidFill>
            <a:prstDash val="solid"/>
            <a:round/>
          </a:ln>
          <a:effectLst>
            <a:innerShdw blurRad="215900" dist="203200" dir="2700000">
              <a:prstClr val="black">
                <a:alpha val="50000"/>
              </a:prstClr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22326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5372765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647262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3797701" y="5143500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222326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5372765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9647262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3797701" y="8815908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58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250"/>
                            </p:stCondLst>
                            <p:childTnLst>
                              <p:par>
                                <p:cTn id="5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750"/>
                            </p:stCondLst>
                            <p:childTnLst>
                              <p:par>
                                <p:cTn id="7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/>
      <p:bldP spid="40" grpId="0" animBg="1"/>
      <p:bldP spid="44" grpId="0" animBg="1"/>
      <p:bldP spid="23" grpId="0" animBg="1"/>
      <p:bldP spid="24" grpId="0" animBg="1"/>
      <p:bldP spid="25" grpId="0" animBg="1"/>
      <p:bldP spid="26" grpId="0" animBg="1"/>
      <p:bldP spid="2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- 4 Column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4678709" y="3055268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4678709" y="3703340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4680494" y="6439644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4680494" y="7087716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2885041" y="3055267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2885041" y="3703339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886826" y="6439643"/>
            <a:ext cx="44637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886826" y="7087715"/>
            <a:ext cx="4463703" cy="1728192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" name="円/楕円 3"/>
          <p:cNvSpPr/>
          <p:nvPr userDrawn="1"/>
        </p:nvSpPr>
        <p:spPr>
          <a:xfrm>
            <a:off x="1438350" y="26232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2338450" y="35233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円/楕円 25"/>
          <p:cNvSpPr/>
          <p:nvPr userDrawn="1"/>
        </p:nvSpPr>
        <p:spPr>
          <a:xfrm>
            <a:off x="1438350" y="62236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2338450" y="71237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円/楕円 27"/>
          <p:cNvSpPr/>
          <p:nvPr userDrawn="1"/>
        </p:nvSpPr>
        <p:spPr>
          <a:xfrm>
            <a:off x="9647262" y="262322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0547362" y="352332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0" name="円/楕円 29"/>
          <p:cNvSpPr/>
          <p:nvPr userDrawn="1"/>
        </p:nvSpPr>
        <p:spPr>
          <a:xfrm>
            <a:off x="9647262" y="6201369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0547362" y="7101469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90061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500"/>
                            </p:stCondLst>
                            <p:childTnLst>
                              <p:par>
                                <p:cTn id="8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</p:bldLst>
  </p:timing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co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円/楕円 19"/>
          <p:cNvSpPr/>
          <p:nvPr userDrawn="1"/>
        </p:nvSpPr>
        <p:spPr>
          <a:xfrm>
            <a:off x="1582366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2482466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6" name="直線コネクタ 5"/>
          <p:cNvCxnSpPr/>
          <p:nvPr userDrawn="1"/>
        </p:nvCxnSpPr>
        <p:spPr>
          <a:xfrm>
            <a:off x="1294334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5038750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5038750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5686822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6586922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8" name="直線コネクタ 37"/>
          <p:cNvCxnSpPr/>
          <p:nvPr userDrawn="1"/>
        </p:nvCxnSpPr>
        <p:spPr>
          <a:xfrm>
            <a:off x="5398790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9143206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9143206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 userDrawn="1"/>
        </p:nvSpPr>
        <p:spPr>
          <a:xfrm>
            <a:off x="9791278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10691378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/>
          <p:nvPr userDrawn="1"/>
        </p:nvCxnSpPr>
        <p:spPr>
          <a:xfrm>
            <a:off x="9503246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5" hasCustomPrompt="1"/>
          </p:nvPr>
        </p:nvSpPr>
        <p:spPr>
          <a:xfrm>
            <a:off x="13247662" y="6439644"/>
            <a:ext cx="3960440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3247662" y="7087716"/>
            <a:ext cx="3960440" cy="2088232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13895734" y="305526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4795834" y="395536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/>
          <p:nvPr userDrawn="1"/>
        </p:nvCxnSpPr>
        <p:spPr>
          <a:xfrm>
            <a:off x="13607702" y="6223620"/>
            <a:ext cx="3312368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856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/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7" grpId="0"/>
      <p:bldP spid="39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59" y="5035488"/>
            <a:ext cx="259031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2590478" y="5033066"/>
            <a:ext cx="3240360" cy="21844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830838" y="5023026"/>
            <a:ext cx="331236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143206" y="5023026"/>
            <a:ext cx="3240360" cy="22848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2383566" y="5023026"/>
            <a:ext cx="324035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5623926" y="5035488"/>
            <a:ext cx="266248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92645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292645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580956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580956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847341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847341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111758" y="6439645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111758" y="7015709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 useBgFill="1">
        <p:nvSpPr>
          <p:cNvPr id="40" name="円/楕円 39"/>
          <p:cNvSpPr/>
          <p:nvPr userDrawn="1"/>
        </p:nvSpPr>
        <p:spPr>
          <a:xfrm>
            <a:off x="1438350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48427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2" name="円/楕円 41"/>
          <p:cNvSpPr/>
          <p:nvPr userDrawn="1"/>
        </p:nvSpPr>
        <p:spPr>
          <a:xfrm>
            <a:off x="4678710" y="4000520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88787" y="4828823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4" name="円/楕円 43"/>
          <p:cNvSpPr/>
          <p:nvPr userDrawn="1"/>
        </p:nvSpPr>
        <p:spPr>
          <a:xfrm>
            <a:off x="7991078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0115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6" name="円/楕円 45"/>
          <p:cNvSpPr/>
          <p:nvPr userDrawn="1"/>
        </p:nvSpPr>
        <p:spPr>
          <a:xfrm>
            <a:off x="11231438" y="3964253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41515" y="4792556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 useBgFill="1">
        <p:nvSpPr>
          <p:cNvPr id="48" name="円/楕円 47"/>
          <p:cNvSpPr/>
          <p:nvPr userDrawn="1"/>
        </p:nvSpPr>
        <p:spPr>
          <a:xfrm>
            <a:off x="14471798" y="3991372"/>
            <a:ext cx="2304256" cy="2304256"/>
          </a:xfrm>
          <a:prstGeom prst="ellipse">
            <a:avLst/>
          </a:prstGeom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448187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450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000"/>
                            </p:stCondLst>
                            <p:childTnLst>
                              <p:par>
                                <p:cTn id="9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8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9500"/>
                            </p:stCondLst>
                            <p:childTnLst>
                              <p:par>
                                <p:cTn id="130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with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 userDrawn="1"/>
        </p:nvSpPr>
        <p:spPr>
          <a:xfrm>
            <a:off x="159" y="5035488"/>
            <a:ext cx="259031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正方形/長方形 23"/>
          <p:cNvSpPr/>
          <p:nvPr userDrawn="1"/>
        </p:nvSpPr>
        <p:spPr>
          <a:xfrm>
            <a:off x="2590478" y="5033066"/>
            <a:ext cx="3240360" cy="21844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正方形/長方形 24"/>
          <p:cNvSpPr/>
          <p:nvPr userDrawn="1"/>
        </p:nvSpPr>
        <p:spPr>
          <a:xfrm>
            <a:off x="5830838" y="5023026"/>
            <a:ext cx="331236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9143206" y="5023026"/>
            <a:ext cx="3240360" cy="228486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正方形/長方形 26"/>
          <p:cNvSpPr/>
          <p:nvPr userDrawn="1"/>
        </p:nvSpPr>
        <p:spPr>
          <a:xfrm>
            <a:off x="12383566" y="5023026"/>
            <a:ext cx="3240359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正方形/長方形 28"/>
          <p:cNvSpPr/>
          <p:nvPr userDrawn="1"/>
        </p:nvSpPr>
        <p:spPr>
          <a:xfrm>
            <a:off x="15623926" y="5035488"/>
            <a:ext cx="2662488" cy="216024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4292645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26" hasCustomPrompt="1"/>
          </p:nvPr>
        </p:nvSpPr>
        <p:spPr>
          <a:xfrm>
            <a:off x="4292645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テキスト プレースホルダー 11"/>
          <p:cNvSpPr>
            <a:spLocks noGrp="1"/>
          </p:cNvSpPr>
          <p:nvPr>
            <p:ph type="body" sz="quarter" idx="27" hasCustomPrompt="1"/>
          </p:nvPr>
        </p:nvSpPr>
        <p:spPr>
          <a:xfrm>
            <a:off x="7580956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5" name="テキスト プレースホルダー 11"/>
          <p:cNvSpPr>
            <a:spLocks noGrp="1"/>
          </p:cNvSpPr>
          <p:nvPr>
            <p:ph type="body" sz="quarter" idx="28" hasCustomPrompt="1"/>
          </p:nvPr>
        </p:nvSpPr>
        <p:spPr>
          <a:xfrm>
            <a:off x="7580956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テキスト プレースホルダー 11"/>
          <p:cNvSpPr>
            <a:spLocks noGrp="1"/>
          </p:cNvSpPr>
          <p:nvPr>
            <p:ph type="body" sz="quarter" idx="29" hasCustomPrompt="1"/>
          </p:nvPr>
        </p:nvSpPr>
        <p:spPr>
          <a:xfrm>
            <a:off x="10847341" y="6439644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7" name="テキスト プレースホルダー 11"/>
          <p:cNvSpPr>
            <a:spLocks noGrp="1"/>
          </p:cNvSpPr>
          <p:nvPr>
            <p:ph type="body" sz="quarter" idx="30" hasCustomPrompt="1"/>
          </p:nvPr>
        </p:nvSpPr>
        <p:spPr>
          <a:xfrm>
            <a:off x="10847341" y="7015708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31" hasCustomPrompt="1"/>
          </p:nvPr>
        </p:nvSpPr>
        <p:spPr>
          <a:xfrm>
            <a:off x="14111758" y="6439645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テキスト プレースホルダー 11"/>
          <p:cNvSpPr>
            <a:spLocks noGrp="1"/>
          </p:cNvSpPr>
          <p:nvPr>
            <p:ph type="body" sz="quarter" idx="32" hasCustomPrompt="1"/>
          </p:nvPr>
        </p:nvSpPr>
        <p:spPr>
          <a:xfrm>
            <a:off x="14111758" y="7015709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円/楕円 39"/>
          <p:cNvSpPr/>
          <p:nvPr userDrawn="1"/>
        </p:nvSpPr>
        <p:spPr>
          <a:xfrm>
            <a:off x="1438350" y="3991372"/>
            <a:ext cx="2304256" cy="230425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448427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2" name="円/楕円 41"/>
          <p:cNvSpPr/>
          <p:nvPr userDrawn="1"/>
        </p:nvSpPr>
        <p:spPr>
          <a:xfrm>
            <a:off x="4678710" y="4000520"/>
            <a:ext cx="2304256" cy="230425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4688787" y="4828823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4" name="円/楕円 43"/>
          <p:cNvSpPr/>
          <p:nvPr userDrawn="1"/>
        </p:nvSpPr>
        <p:spPr>
          <a:xfrm>
            <a:off x="7991078" y="3991372"/>
            <a:ext cx="2304256" cy="230425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800115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11231438" y="3964253"/>
            <a:ext cx="2304256" cy="230425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テキスト プレースホルダー 11"/>
          <p:cNvSpPr>
            <a:spLocks noGrp="1"/>
          </p:cNvSpPr>
          <p:nvPr>
            <p:ph type="body" sz="quarter" idx="36" hasCustomPrompt="1"/>
          </p:nvPr>
        </p:nvSpPr>
        <p:spPr>
          <a:xfrm>
            <a:off x="11241515" y="4792556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48" name="円/楕円 47"/>
          <p:cNvSpPr/>
          <p:nvPr userDrawn="1"/>
        </p:nvSpPr>
        <p:spPr>
          <a:xfrm>
            <a:off x="14471798" y="3991372"/>
            <a:ext cx="2304256" cy="2304256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14481875" y="4819675"/>
            <a:ext cx="2269879" cy="647650"/>
          </a:xfrm>
        </p:spPr>
        <p:txBody>
          <a:bodyPr anchor="ctr">
            <a:noAutofit/>
          </a:bodyPr>
          <a:lstStyle>
            <a:lvl1pPr algn="ctr"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00:00</a:t>
            </a:r>
            <a:endParaRPr lang="en-US" dirty="0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3167062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6550918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9791500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3175356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16415419" y="3415308"/>
            <a:ext cx="720675" cy="72067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88292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25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750"/>
                            </p:stCondLst>
                            <p:childTnLst>
                              <p:par>
                                <p:cTn id="10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750"/>
                            </p:stCondLst>
                            <p:childTnLst>
                              <p:par>
                                <p:cTn id="145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5" grpId="0" animBg="1"/>
      <p:bldP spid="26" grpId="0" animBg="1"/>
      <p:bldP spid="27" grpId="0" animBg="1"/>
      <p:bldP spid="29" grpId="0" animBg="1"/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animBg="1"/>
      <p:bldP spid="41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/>
      <p:bldP spid="43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3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/>
      <p:bldP spid="45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5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animBg="1"/>
      <p:bldP spid="47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7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animBg="1"/>
      <p:bldP spid="49" grpId="0" build="p">
        <p:tmplLst>
          <p:tmpl lvl="1">
            <p:tnLst>
              <p:par>
                <p:cTn presetID="49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9"/>
                        </p:tgtEl>
                        <p:attrNameLst>
                          <p:attrName>style.rotation</p:attrName>
                        </p:attrNameLst>
                      </p:cBhvr>
                      <p:tavLst>
                        <p:tav tm="0">
                          <p:val>
                            <p:fltVal val="360"/>
                          </p:val>
                        </p:tav>
                        <p:tav tm="100000">
                          <p:val>
                            <p:fltVal val="0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  <p:bldP spid="50" grpId="0"/>
      <p:bldP spid="51" grpId="0"/>
      <p:bldP spid="52" grpId="0"/>
      <p:bldP spid="53" grpId="0"/>
    </p:bldLst>
  </p:timing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30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6302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06302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4" name="円/楕円 53"/>
          <p:cNvSpPr/>
          <p:nvPr userDrawn="1"/>
        </p:nvSpPr>
        <p:spPr>
          <a:xfrm>
            <a:off x="1946977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2272699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56" name="グループ化 55"/>
          <p:cNvGrpSpPr/>
          <p:nvPr userDrawn="1"/>
        </p:nvGrpSpPr>
        <p:grpSpPr>
          <a:xfrm>
            <a:off x="1438350" y="2906286"/>
            <a:ext cx="2277393" cy="1301110"/>
            <a:chOff x="3409429" y="2695228"/>
            <a:chExt cx="2277393" cy="1301110"/>
          </a:xfrm>
        </p:grpSpPr>
        <p:sp>
          <p:nvSpPr>
            <p:cNvPr id="57" name="正方形/長方形 5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二等辺三角形 5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59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555503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7" name="直線コネクタ 6"/>
          <p:cNvCxnSpPr>
            <a:endCxn id="54" idx="2"/>
          </p:cNvCxnSpPr>
          <p:nvPr userDrawn="1"/>
        </p:nvCxnSpPr>
        <p:spPr>
          <a:xfrm>
            <a:off x="0" y="5053490"/>
            <a:ext cx="194697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プレースホルダー 11"/>
          <p:cNvSpPr>
            <a:spLocks noGrp="1"/>
          </p:cNvSpPr>
          <p:nvPr>
            <p:ph type="body" sz="quarter" idx="55" hasCustomPrompt="1"/>
          </p:nvPr>
        </p:nvSpPr>
        <p:spPr>
          <a:xfrm>
            <a:off x="4292645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4292645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円/楕円 62"/>
          <p:cNvSpPr/>
          <p:nvPr userDrawn="1"/>
        </p:nvSpPr>
        <p:spPr>
          <a:xfrm>
            <a:off x="5233320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4" name="図プレースホルダー 5"/>
          <p:cNvSpPr>
            <a:spLocks noGrp="1"/>
          </p:cNvSpPr>
          <p:nvPr>
            <p:ph type="pic" sz="quarter" idx="57" hasCustomPrompt="1"/>
          </p:nvPr>
        </p:nvSpPr>
        <p:spPr>
          <a:xfrm>
            <a:off x="5559042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65" name="グループ化 64"/>
          <p:cNvGrpSpPr/>
          <p:nvPr userDrawn="1"/>
        </p:nvGrpSpPr>
        <p:grpSpPr>
          <a:xfrm>
            <a:off x="4724693" y="2906286"/>
            <a:ext cx="2277393" cy="1301110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二等辺三角形 66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68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4841846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69" name="直線コネクタ 68"/>
          <p:cNvCxnSpPr>
            <a:stCxn id="54" idx="6"/>
            <a:endCxn id="63" idx="2"/>
          </p:cNvCxnSpPr>
          <p:nvPr userDrawn="1"/>
        </p:nvCxnSpPr>
        <p:spPr>
          <a:xfrm>
            <a:off x="3207117" y="5053490"/>
            <a:ext cx="202620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7581228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79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7581228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0" name="円/楕円 79"/>
          <p:cNvSpPr/>
          <p:nvPr userDrawn="1"/>
        </p:nvSpPr>
        <p:spPr>
          <a:xfrm>
            <a:off x="8521903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図プレースホルダー 5"/>
          <p:cNvSpPr>
            <a:spLocks noGrp="1"/>
          </p:cNvSpPr>
          <p:nvPr>
            <p:ph type="pic" sz="quarter" idx="61" hasCustomPrompt="1"/>
          </p:nvPr>
        </p:nvSpPr>
        <p:spPr>
          <a:xfrm>
            <a:off x="8847625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82" name="グループ化 81"/>
          <p:cNvGrpSpPr/>
          <p:nvPr userDrawn="1"/>
        </p:nvGrpSpPr>
        <p:grpSpPr>
          <a:xfrm>
            <a:off x="8013276" y="2906286"/>
            <a:ext cx="2277393" cy="1301110"/>
            <a:chOff x="3409429" y="2695228"/>
            <a:chExt cx="2277393" cy="1301110"/>
          </a:xfrm>
        </p:grpSpPr>
        <p:sp>
          <p:nvSpPr>
            <p:cNvPr id="83" name="正方形/長方形 8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二等辺三角形 8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5" name="テキスト プレースホルダー 70"/>
          <p:cNvSpPr>
            <a:spLocks noGrp="1"/>
          </p:cNvSpPr>
          <p:nvPr>
            <p:ph type="body" sz="quarter" idx="62" hasCustomPrompt="1"/>
          </p:nvPr>
        </p:nvSpPr>
        <p:spPr>
          <a:xfrm>
            <a:off x="8130429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86" name="直線コネクタ 85"/>
          <p:cNvCxnSpPr>
            <a:stCxn id="63" idx="6"/>
            <a:endCxn id="80" idx="2"/>
          </p:cNvCxnSpPr>
          <p:nvPr userDrawn="1"/>
        </p:nvCxnSpPr>
        <p:spPr>
          <a:xfrm>
            <a:off x="6493460" y="5053490"/>
            <a:ext cx="202844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10871398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8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10871398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9" name="円/楕円 88"/>
          <p:cNvSpPr/>
          <p:nvPr userDrawn="1"/>
        </p:nvSpPr>
        <p:spPr>
          <a:xfrm>
            <a:off x="11812073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0" name="図プレースホルダー 5"/>
          <p:cNvSpPr>
            <a:spLocks noGrp="1"/>
          </p:cNvSpPr>
          <p:nvPr>
            <p:ph type="pic" sz="quarter" idx="65" hasCustomPrompt="1"/>
          </p:nvPr>
        </p:nvSpPr>
        <p:spPr>
          <a:xfrm>
            <a:off x="12137795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91" name="グループ化 90"/>
          <p:cNvGrpSpPr/>
          <p:nvPr userDrawn="1"/>
        </p:nvGrpSpPr>
        <p:grpSpPr>
          <a:xfrm>
            <a:off x="11303446" y="2906286"/>
            <a:ext cx="2277393" cy="1301110"/>
            <a:chOff x="3409429" y="2695228"/>
            <a:chExt cx="2277393" cy="1301110"/>
          </a:xfrm>
        </p:grpSpPr>
        <p:sp>
          <p:nvSpPr>
            <p:cNvPr id="92" name="正方形/長方形 91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二等辺三角形 92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4" name="テキスト プレースホルダー 70"/>
          <p:cNvSpPr>
            <a:spLocks noGrp="1"/>
          </p:cNvSpPr>
          <p:nvPr>
            <p:ph type="body" sz="quarter" idx="66" hasCustomPrompt="1"/>
          </p:nvPr>
        </p:nvSpPr>
        <p:spPr>
          <a:xfrm>
            <a:off x="11420599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95" name="直線コネクタ 94"/>
          <p:cNvCxnSpPr>
            <a:stCxn id="80" idx="6"/>
            <a:endCxn id="89" idx="2"/>
          </p:cNvCxnSpPr>
          <p:nvPr userDrawn="1"/>
        </p:nvCxnSpPr>
        <p:spPr>
          <a:xfrm>
            <a:off x="9782043" y="5053490"/>
            <a:ext cx="2030030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14157741" y="6079603"/>
            <a:ext cx="3122369" cy="647650"/>
          </a:xfrm>
        </p:spPr>
        <p:txBody>
          <a:bodyPr anchor="ctr">
            <a:noAutofit/>
          </a:bodyPr>
          <a:lstStyle>
            <a:lvl1pPr algn="ctr"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7" name="テキスト プレースホルダー 11"/>
          <p:cNvSpPr>
            <a:spLocks noGrp="1"/>
          </p:cNvSpPr>
          <p:nvPr>
            <p:ph type="body" sz="quarter" idx="68" hasCustomPrompt="1"/>
          </p:nvPr>
        </p:nvSpPr>
        <p:spPr>
          <a:xfrm>
            <a:off x="14157741" y="6655667"/>
            <a:ext cx="3122369" cy="2088233"/>
          </a:xfrm>
        </p:spPr>
        <p:txBody>
          <a:bodyPr anchor="t">
            <a:noAutofit/>
          </a:bodyPr>
          <a:lstStyle>
            <a:lvl1pPr algn="ctr"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8" name="円/楕円 97"/>
          <p:cNvSpPr/>
          <p:nvPr userDrawn="1"/>
        </p:nvSpPr>
        <p:spPr>
          <a:xfrm>
            <a:off x="15098416" y="44234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9" name="図プレースホルダー 5"/>
          <p:cNvSpPr>
            <a:spLocks noGrp="1"/>
          </p:cNvSpPr>
          <p:nvPr>
            <p:ph type="pic" sz="quarter" idx="69" hasCustomPrompt="1"/>
          </p:nvPr>
        </p:nvSpPr>
        <p:spPr>
          <a:xfrm>
            <a:off x="15424138" y="47294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grpSp>
        <p:nvGrpSpPr>
          <p:cNvPr id="100" name="グループ化 99"/>
          <p:cNvGrpSpPr/>
          <p:nvPr userDrawn="1"/>
        </p:nvGrpSpPr>
        <p:grpSpPr>
          <a:xfrm>
            <a:off x="14589789" y="2906286"/>
            <a:ext cx="2277393" cy="1301110"/>
            <a:chOff x="3409429" y="2695228"/>
            <a:chExt cx="2277393" cy="1301110"/>
          </a:xfrm>
        </p:grpSpPr>
        <p:sp>
          <p:nvSpPr>
            <p:cNvPr id="101" name="正方形/長方形 10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二等辺三角形 10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3" name="テキスト プレースホルダー 70"/>
          <p:cNvSpPr>
            <a:spLocks noGrp="1"/>
          </p:cNvSpPr>
          <p:nvPr>
            <p:ph type="body" sz="quarter" idx="70" hasCustomPrompt="1"/>
          </p:nvPr>
        </p:nvSpPr>
        <p:spPr>
          <a:xfrm>
            <a:off x="14706942" y="312231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04" name="直線コネクタ 103"/>
          <p:cNvCxnSpPr>
            <a:stCxn id="89" idx="6"/>
            <a:endCxn id="98" idx="2"/>
          </p:cNvCxnSpPr>
          <p:nvPr userDrawn="1"/>
        </p:nvCxnSpPr>
        <p:spPr>
          <a:xfrm>
            <a:off x="13072213" y="5053490"/>
            <a:ext cx="2026203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104"/>
          <p:cNvCxnSpPr>
            <a:stCxn id="98" idx="6"/>
          </p:cNvCxnSpPr>
          <p:nvPr userDrawn="1"/>
        </p:nvCxnSpPr>
        <p:spPr>
          <a:xfrm>
            <a:off x="16358556" y="5053490"/>
            <a:ext cx="192785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053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750"/>
                            </p:stCondLst>
                            <p:childTnLst>
                              <p:par>
                                <p:cTn id="6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500"/>
                            </p:stCondLst>
                            <p:childTnLst>
                              <p:par>
                                <p:cTn id="10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750"/>
                            </p:stCondLst>
                            <p:childTnLst>
                              <p:par>
                                <p:cTn id="11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250"/>
                            </p:stCondLst>
                            <p:childTnLst>
                              <p:par>
                                <p:cTn id="13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8750"/>
                            </p:stCondLst>
                            <p:childTnLst>
                              <p:par>
                                <p:cTn id="1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4" grpId="0" animBg="1"/>
      <p:bldP spid="55" grpId="0"/>
      <p:bldP spid="5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3" grpId="0" animBg="1"/>
      <p:bldP spid="64" grpId="0"/>
      <p:bldP spid="68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8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0" grpId="0" animBg="1"/>
      <p:bldP spid="81" grpId="0"/>
      <p:bldP spid="8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9" grpId="0" animBg="1"/>
      <p:bldP spid="90" grpId="0"/>
      <p:bldP spid="94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6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8" grpId="0" animBg="1"/>
      <p:bldP spid="99" grpId="0"/>
      <p:bldP spid="10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2302446" y="3353513"/>
            <a:ext cx="13465496" cy="3302155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4427035" y="4207396"/>
            <a:ext cx="10044763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9600" baseline="0">
                <a:solidFill>
                  <a:schemeClr val="bg1"/>
                </a:solidFill>
                <a:latin typeface="Bebas Neue Regular" pitchFamily="50" charset="0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3902">
            <a:off x="-1044000" y="5180019"/>
            <a:ext cx="8782393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3902">
            <a:off x="10188000" y="3739857"/>
            <a:ext cx="8782393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4407613" y="5222285"/>
            <a:ext cx="9992177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4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1" name="テキスト プレースホルダー 3"/>
          <p:cNvSpPr>
            <a:spLocks noGrp="1"/>
          </p:cNvSpPr>
          <p:nvPr>
            <p:ph type="body" sz="quarter" idx="10" hasCustomPrompt="1"/>
          </p:nvPr>
        </p:nvSpPr>
        <p:spPr>
          <a:xfrm>
            <a:off x="8495134" y="8383860"/>
            <a:ext cx="9577064" cy="165635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None/>
              <a:defRPr sz="200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  <p:sp>
        <p:nvSpPr>
          <p:cNvPr id="12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4425889" y="6727676"/>
            <a:ext cx="8893781" cy="50405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2000" baseline="0">
                <a:solidFill>
                  <a:schemeClr val="tx1">
                    <a:alpha val="8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Information Here</a:t>
            </a:r>
          </a:p>
        </p:txBody>
      </p:sp>
    </p:spTree>
    <p:extLst>
      <p:ext uri="{BB962C8B-B14F-4D97-AF65-F5344CB8AC3E}">
        <p14:creationId xmlns:p14="http://schemas.microsoft.com/office/powerpoint/2010/main" val="28698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グループ化 26"/>
          <p:cNvGrpSpPr/>
          <p:nvPr userDrawn="1"/>
        </p:nvGrpSpPr>
        <p:grpSpPr>
          <a:xfrm>
            <a:off x="12311558" y="5540049"/>
            <a:ext cx="4464496" cy="3419875"/>
            <a:chOff x="1438350" y="5540049"/>
            <a:chExt cx="4464496" cy="3419875"/>
          </a:xfrm>
        </p:grpSpPr>
        <p:sp>
          <p:nvSpPr>
            <p:cNvPr id="28" name="正方形/長方形 27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二等辺三角形 28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23" name="グループ化 22"/>
          <p:cNvGrpSpPr/>
          <p:nvPr userDrawn="1"/>
        </p:nvGrpSpPr>
        <p:grpSpPr>
          <a:xfrm>
            <a:off x="6911038" y="5540049"/>
            <a:ext cx="4464496" cy="3419875"/>
            <a:chOff x="1438350" y="5540049"/>
            <a:chExt cx="4464496" cy="3419875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二等辺三角形 25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6" name="グループ化 5"/>
          <p:cNvGrpSpPr/>
          <p:nvPr userDrawn="1"/>
        </p:nvGrpSpPr>
        <p:grpSpPr>
          <a:xfrm>
            <a:off x="1438350" y="5540049"/>
            <a:ext cx="4464496" cy="3419875"/>
            <a:chOff x="1438350" y="5540049"/>
            <a:chExt cx="4464496" cy="3419875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1438350" y="5833047"/>
              <a:ext cx="4464496" cy="3126877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二等辺三角形 20"/>
            <p:cNvSpPr/>
            <p:nvPr userDrawn="1"/>
          </p:nvSpPr>
          <p:spPr>
            <a:xfrm>
              <a:off x="3500659" y="5540049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正方形/長方形 7"/>
          <p:cNvSpPr/>
          <p:nvPr userDrawn="1"/>
        </p:nvSpPr>
        <p:spPr>
          <a:xfrm>
            <a:off x="159" y="5089494"/>
            <a:ext cx="18286254" cy="108012"/>
          </a:xfrm>
          <a:prstGeom prst="rect">
            <a:avLst/>
          </a:prstGeom>
          <a:solidFill>
            <a:schemeClr val="bg1">
              <a:alpha val="10000"/>
            </a:scheme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円/楕円 3"/>
          <p:cNvSpPr/>
          <p:nvPr userDrawn="1"/>
        </p:nvSpPr>
        <p:spPr>
          <a:xfrm>
            <a:off x="3382566" y="4855468"/>
            <a:ext cx="576064" cy="576064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" name="円/楕円 9"/>
          <p:cNvSpPr/>
          <p:nvPr userDrawn="1"/>
        </p:nvSpPr>
        <p:spPr>
          <a:xfrm>
            <a:off x="8854381" y="4855468"/>
            <a:ext cx="576064" cy="576064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円/楕円 11"/>
          <p:cNvSpPr/>
          <p:nvPr userDrawn="1"/>
        </p:nvSpPr>
        <p:spPr>
          <a:xfrm>
            <a:off x="14255774" y="4855468"/>
            <a:ext cx="576064" cy="576064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1510358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34" hasCustomPrompt="1"/>
          </p:nvPr>
        </p:nvSpPr>
        <p:spPr>
          <a:xfrm>
            <a:off x="6946169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35" hasCustomPrompt="1"/>
          </p:nvPr>
        </p:nvSpPr>
        <p:spPr>
          <a:xfrm>
            <a:off x="12383566" y="3037266"/>
            <a:ext cx="4392488" cy="1728192"/>
          </a:xfrm>
        </p:spPr>
        <p:txBody>
          <a:bodyPr anchor="ctr">
            <a:noAutofit/>
          </a:bodyPr>
          <a:lstStyle>
            <a:lvl1pPr algn="ctr">
              <a:defRPr sz="15000">
                <a:solidFill>
                  <a:schemeClr val="bg2">
                    <a:alpha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0000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10358" y="6007596"/>
            <a:ext cx="4320480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37" hasCustomPrompt="1"/>
          </p:nvPr>
        </p:nvSpPr>
        <p:spPr>
          <a:xfrm>
            <a:off x="6982965" y="6007596"/>
            <a:ext cx="4320481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 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  <p:sp>
        <p:nvSpPr>
          <p:cNvPr id="24" name="テキスト プレースホルダー 11"/>
          <p:cNvSpPr>
            <a:spLocks noGrp="1"/>
          </p:cNvSpPr>
          <p:nvPr>
            <p:ph type="body" sz="quarter" idx="39" hasCustomPrompt="1"/>
          </p:nvPr>
        </p:nvSpPr>
        <p:spPr>
          <a:xfrm>
            <a:off x="12383566" y="6007596"/>
            <a:ext cx="4320480" cy="2808312"/>
          </a:xfrm>
        </p:spPr>
        <p:txBody>
          <a:bodyPr anchor="ctr">
            <a:noAutofit/>
          </a:bodyPr>
          <a:lstStyle>
            <a:lvl1pPr marL="342900" indent="-342900" algn="l">
              <a:buClr>
                <a:schemeClr val="accent1"/>
              </a:buClr>
              <a:buFont typeface="Wingdings" panose="05000000000000000000" pitchFamily="2" charset="2"/>
              <a:buChar char="q"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Item</a:t>
            </a:r>
          </a:p>
          <a:p>
            <a:pPr lvl="0"/>
            <a:r>
              <a:rPr lang="en-US" altLang="ja-JP" dirty="0"/>
              <a:t>Item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6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50"/>
                            </p:stCondLst>
                            <p:childTnLst>
                              <p:par>
                                <p:cTn id="54" presetID="2" presetClass="entr" presetSubtype="1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4" grpId="0" animBg="1"/>
      <p:bldP spid="10" grpId="0" animBg="1"/>
      <p:bldP spid="12" grpId="0" animBg="1"/>
      <p:bldP spid="14" grpId="0" build="p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1" decel="10000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0811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3127276"/>
            <a:ext cx="16417824" cy="4536504"/>
          </a:xfrm>
        </p:spPr>
        <p:txBody>
          <a:bodyPr anchor="ctr">
            <a:noAutofit/>
          </a:bodyPr>
          <a:lstStyle>
            <a:lvl1pPr algn="l">
              <a:spcBef>
                <a:spcPts val="1100"/>
              </a:spcBef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51568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3847356"/>
            <a:ext cx="16344031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4495428"/>
            <a:ext cx="16344031" cy="2304256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03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2839244"/>
            <a:ext cx="16344031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3487316"/>
            <a:ext cx="16344031" cy="230425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36079" y="6079604"/>
            <a:ext cx="16344031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36079" y="6727676"/>
            <a:ext cx="16344031" cy="230425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86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Image - 1 Column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477838" y="2335213"/>
            <a:ext cx="17559088" cy="4176712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59088" h="4176712">
                <a:moveTo>
                  <a:pt x="2400300" y="0"/>
                </a:moveTo>
                <a:lnTo>
                  <a:pt x="17559088" y="0"/>
                </a:lnTo>
                <a:lnTo>
                  <a:pt x="15146088" y="4176712"/>
                </a:lnTo>
                <a:lnTo>
                  <a:pt x="0" y="4164012"/>
                </a:lnTo>
                <a:lnTo>
                  <a:pt x="2400300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7015708"/>
            <a:ext cx="16345816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663780"/>
            <a:ext cx="16345816" cy="1690059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1408193" y="4143471"/>
            <a:ext cx="6761799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12961272" y="4143471"/>
            <a:ext cx="6761799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837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- 2 Column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967791" y="2465756"/>
            <a:ext cx="8507452" cy="3829871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0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560717" y="4068879"/>
            <a:ext cx="5886804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1" name="コンテンツ プレースホルダー 11"/>
          <p:cNvSpPr>
            <a:spLocks noGrp="1"/>
          </p:cNvSpPr>
          <p:nvPr>
            <p:ph sz="quarter" idx="19" hasCustomPrompt="1"/>
          </p:nvPr>
        </p:nvSpPr>
        <p:spPr>
          <a:xfrm rot="18000000">
            <a:off x="5133364" y="3764587"/>
            <a:ext cx="5886804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4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9094782" y="3140794"/>
            <a:ext cx="8507452" cy="3829871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Add Image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34294" y="6655667"/>
            <a:ext cx="604867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34294" y="7303740"/>
            <a:ext cx="6048672" cy="129614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9142413" y="7345096"/>
            <a:ext cx="604867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25" hasCustomPrompt="1"/>
          </p:nvPr>
        </p:nvSpPr>
        <p:spPr>
          <a:xfrm>
            <a:off x="9142413" y="7993169"/>
            <a:ext cx="6048672" cy="129614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23" hasCustomPrompt="1"/>
          </p:nvPr>
        </p:nvSpPr>
        <p:spPr>
          <a:xfrm rot="18000000">
            <a:off x="13260355" y="4439625"/>
            <a:ext cx="5886804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5" name="コンテンツ プレースホルダー 11"/>
          <p:cNvSpPr>
            <a:spLocks noGrp="1"/>
          </p:cNvSpPr>
          <p:nvPr>
            <p:ph sz="quarter" idx="22" hasCustomPrompt="1"/>
          </p:nvPr>
        </p:nvSpPr>
        <p:spPr>
          <a:xfrm rot="7200000">
            <a:off x="7566274" y="4743917"/>
            <a:ext cx="5886804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506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250"/>
                            </p:stCondLst>
                            <p:childTnLst>
                              <p:par>
                                <p:cTn id="5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図プレースホルダー 5"/>
          <p:cNvSpPr>
            <a:spLocks noGrp="1"/>
          </p:cNvSpPr>
          <p:nvPr>
            <p:ph type="pic" sz="quarter" idx="20" hasCustomPrompt="1"/>
          </p:nvPr>
        </p:nvSpPr>
        <p:spPr>
          <a:xfrm>
            <a:off x="1228407" y="253776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21" hasCustomPrompt="1"/>
          </p:nvPr>
        </p:nvSpPr>
        <p:spPr>
          <a:xfrm>
            <a:off x="5686822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22" hasCustomPrompt="1"/>
          </p:nvPr>
        </p:nvSpPr>
        <p:spPr>
          <a:xfrm>
            <a:off x="10151318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Add Image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23" hasCustomPrompt="1"/>
          </p:nvPr>
        </p:nvSpPr>
        <p:spPr>
          <a:xfrm>
            <a:off x="14615814" y="2543482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24" hasCustomPrompt="1"/>
          </p:nvPr>
        </p:nvSpPr>
        <p:spPr>
          <a:xfrm>
            <a:off x="-1992791" y="5824800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5" name="図プレースホルダー 5"/>
          <p:cNvSpPr>
            <a:spLocks noGrp="1"/>
          </p:cNvSpPr>
          <p:nvPr>
            <p:ph type="pic" sz="quarter" idx="25" hasCustomPrompt="1"/>
          </p:nvPr>
        </p:nvSpPr>
        <p:spPr>
          <a:xfrm>
            <a:off x="2446462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26" hasCustomPrompt="1"/>
          </p:nvPr>
        </p:nvSpPr>
        <p:spPr>
          <a:xfrm>
            <a:off x="6910958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27" hasCustomPrompt="1"/>
          </p:nvPr>
        </p:nvSpPr>
        <p:spPr>
          <a:xfrm>
            <a:off x="11369373" y="5824685"/>
            <a:ext cx="6095437" cy="2744034"/>
          </a:xfrm>
          <a:custGeom>
            <a:avLst/>
            <a:gdLst>
              <a:gd name="connsiteX0" fmla="*/ 0 w 12745788"/>
              <a:gd name="connsiteY0" fmla="*/ 0 h 4176712"/>
              <a:gd name="connsiteX1" fmla="*/ 12745788 w 12745788"/>
              <a:gd name="connsiteY1" fmla="*/ 0 h 4176712"/>
              <a:gd name="connsiteX2" fmla="*/ 12745788 w 12745788"/>
              <a:gd name="connsiteY2" fmla="*/ 4176712 h 4176712"/>
              <a:gd name="connsiteX3" fmla="*/ 0 w 12745788"/>
              <a:gd name="connsiteY3" fmla="*/ 4176712 h 4176712"/>
              <a:gd name="connsiteX4" fmla="*/ 0 w 12745788"/>
              <a:gd name="connsiteY4" fmla="*/ 0 h 4176712"/>
              <a:gd name="connsiteX0" fmla="*/ 2400300 w 15146088"/>
              <a:gd name="connsiteY0" fmla="*/ 0 h 4176712"/>
              <a:gd name="connsiteX1" fmla="*/ 15146088 w 15146088"/>
              <a:gd name="connsiteY1" fmla="*/ 0 h 4176712"/>
              <a:gd name="connsiteX2" fmla="*/ 15146088 w 15146088"/>
              <a:gd name="connsiteY2" fmla="*/ 4176712 h 4176712"/>
              <a:gd name="connsiteX3" fmla="*/ 0 w 15146088"/>
              <a:gd name="connsiteY3" fmla="*/ 4164012 h 4176712"/>
              <a:gd name="connsiteX4" fmla="*/ 2400300 w 15146088"/>
              <a:gd name="connsiteY4" fmla="*/ 0 h 4176712"/>
              <a:gd name="connsiteX0" fmla="*/ 2400300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2400300 w 17559088"/>
              <a:gd name="connsiteY4" fmla="*/ 0 h 4176712"/>
              <a:gd name="connsiteX0" fmla="*/ 5183026 w 17559088"/>
              <a:gd name="connsiteY0" fmla="*/ 0 h 4176712"/>
              <a:gd name="connsiteX1" fmla="*/ 17559088 w 17559088"/>
              <a:gd name="connsiteY1" fmla="*/ 0 h 4176712"/>
              <a:gd name="connsiteX2" fmla="*/ 15146088 w 17559088"/>
              <a:gd name="connsiteY2" fmla="*/ 4176712 h 4176712"/>
              <a:gd name="connsiteX3" fmla="*/ 0 w 17559088"/>
              <a:gd name="connsiteY3" fmla="*/ 4164012 h 4176712"/>
              <a:gd name="connsiteX4" fmla="*/ 5183026 w 17559088"/>
              <a:gd name="connsiteY4" fmla="*/ 0 h 4176712"/>
              <a:gd name="connsiteX0" fmla="*/ 5183026 w 20406531"/>
              <a:gd name="connsiteY0" fmla="*/ 14716 h 4191428"/>
              <a:gd name="connsiteX1" fmla="*/ 20406531 w 20406531"/>
              <a:gd name="connsiteY1" fmla="*/ 0 h 4191428"/>
              <a:gd name="connsiteX2" fmla="*/ 15146088 w 20406531"/>
              <a:gd name="connsiteY2" fmla="*/ 4191428 h 4191428"/>
              <a:gd name="connsiteX3" fmla="*/ 0 w 20406531"/>
              <a:gd name="connsiteY3" fmla="*/ 4178728 h 4191428"/>
              <a:gd name="connsiteX4" fmla="*/ 5183026 w 20406531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210802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247740 w 20471245"/>
              <a:gd name="connsiteY0" fmla="*/ 14716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247740 w 20471245"/>
              <a:gd name="connsiteY4" fmla="*/ 14716 h 4191428"/>
              <a:gd name="connsiteX0" fmla="*/ 5312455 w 20471245"/>
              <a:gd name="connsiteY0" fmla="*/ 0 h 4191428"/>
              <a:gd name="connsiteX1" fmla="*/ 20471245 w 20471245"/>
              <a:gd name="connsiteY1" fmla="*/ 0 h 4191428"/>
              <a:gd name="connsiteX2" fmla="*/ 15146088 w 20471245"/>
              <a:gd name="connsiteY2" fmla="*/ 4191428 h 4191428"/>
              <a:gd name="connsiteX3" fmla="*/ 0 w 20471245"/>
              <a:gd name="connsiteY3" fmla="*/ 4178729 h 4191428"/>
              <a:gd name="connsiteX4" fmla="*/ 5312455 w 20471245"/>
              <a:gd name="connsiteY4" fmla="*/ 0 h 419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1245" h="4191428">
                <a:moveTo>
                  <a:pt x="5312455" y="0"/>
                </a:moveTo>
                <a:lnTo>
                  <a:pt x="20471245" y="0"/>
                </a:lnTo>
                <a:lnTo>
                  <a:pt x="15146088" y="4191428"/>
                </a:lnTo>
                <a:lnTo>
                  <a:pt x="0" y="4178729"/>
                </a:lnTo>
                <a:lnTo>
                  <a:pt x="5312455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Add Image</a:t>
            </a:r>
          </a:p>
        </p:txBody>
      </p:sp>
      <p:sp>
        <p:nvSpPr>
          <p:cNvPr id="7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 rot="7200000">
            <a:off x="573" y="3548208"/>
            <a:ext cx="4682798" cy="8636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  <p:sp>
        <p:nvSpPr>
          <p:cNvPr id="28" name="テキスト プレースホルダー 6"/>
          <p:cNvSpPr>
            <a:spLocks noGrp="1"/>
          </p:cNvSpPr>
          <p:nvPr>
            <p:ph type="body" sz="quarter" idx="29" hasCustomPrompt="1"/>
          </p:nvPr>
        </p:nvSpPr>
        <p:spPr>
          <a:xfrm rot="18000000">
            <a:off x="13932000" y="6860576"/>
            <a:ext cx="4682798" cy="8636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altLang="ja-JP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1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4305" y="1903140"/>
            <a:ext cx="3576493" cy="74168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6118870" y="4063380"/>
            <a:ext cx="11159455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6118870" y="4711452"/>
            <a:ext cx="11159455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2142024" y="2843984"/>
            <a:ext cx="3085200" cy="5526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213652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decel="76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76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</p:bldLst>
  </p:timing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De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139" y="2795004"/>
            <a:ext cx="9230101" cy="630893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4657591" y="3055268"/>
            <a:ext cx="7056784" cy="4608512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3" name="テキスト プレースホルダー 12"/>
          <p:cNvSpPr>
            <a:spLocks noGrp="1"/>
          </p:cNvSpPr>
          <p:nvPr>
            <p:ph type="body" sz="quarter" idx="20" hasCustomPrompt="1"/>
          </p:nvPr>
        </p:nvSpPr>
        <p:spPr>
          <a:xfrm>
            <a:off x="739389" y="4279404"/>
            <a:ext cx="4164813" cy="5619016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0" name="図プレースホルダー 7"/>
          <p:cNvSpPr>
            <a:spLocks noGrp="1"/>
          </p:cNvSpPr>
          <p:nvPr>
            <p:ph type="pic" sz="quarter" idx="22" hasCustomPrompt="1"/>
          </p:nvPr>
        </p:nvSpPr>
        <p:spPr>
          <a:xfrm>
            <a:off x="1324290" y="4723200"/>
            <a:ext cx="2970000" cy="394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9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3765232" y="5431532"/>
            <a:ext cx="2425646" cy="4072775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1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4151870" y="5922000"/>
            <a:ext cx="1648800" cy="2952000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167542" y="4783882"/>
            <a:ext cx="5616624" cy="1439738"/>
          </a:xfrm>
        </p:spPr>
        <p:txBody>
          <a:bodyPr anchor="b">
            <a:noAutofit/>
          </a:bodyPr>
          <a:lstStyle>
            <a:lvl1pPr>
              <a:lnSpc>
                <a:spcPts val="4000"/>
              </a:lnSpc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  <a:p>
            <a:pPr lvl="0"/>
            <a:r>
              <a:rPr lang="en-US" dirty="0"/>
              <a:t>TEXT HERE</a:t>
            </a:r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167542" y="6151612"/>
            <a:ext cx="5616624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74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3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19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平行四辺形 8"/>
          <p:cNvSpPr/>
          <p:nvPr userDrawn="1"/>
        </p:nvSpPr>
        <p:spPr>
          <a:xfrm>
            <a:off x="1278000" y="6439644"/>
            <a:ext cx="13465496" cy="2131359"/>
          </a:xfrm>
          <a:prstGeom prst="parallelogram">
            <a:avLst>
              <a:gd name="adj" fmla="val 55566"/>
            </a:avLst>
          </a:prstGeom>
          <a:solidFill>
            <a:srgbClr val="FFFFFF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648411" y="6690047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pic>
        <p:nvPicPr>
          <p:cNvPr id="8" name="図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33902">
            <a:off x="36000" y="6889991"/>
            <a:ext cx="4792775" cy="13604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33902">
            <a:off x="11124000" y="6889991"/>
            <a:ext cx="4792776" cy="1360425"/>
          </a:xfrm>
          <a:prstGeom prst="rect">
            <a:avLst/>
          </a:prstGeom>
        </p:spPr>
      </p:pic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662486" y="7663780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71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214" y="2335188"/>
            <a:ext cx="10534916" cy="72008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388090" y="2695228"/>
            <a:ext cx="8136904" cy="518457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1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151318" y="2551212"/>
            <a:ext cx="7127007" cy="3708201"/>
          </a:xfrm>
        </p:spPr>
        <p:txBody>
          <a:bodyPr anchor="b">
            <a:noAutofit/>
          </a:bodyPr>
          <a:lstStyle>
            <a:lvl1pPr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  <a:br>
              <a:rPr lang="en-US" altLang="ja-JP" dirty="0"/>
            </a:br>
            <a:r>
              <a:rPr lang="en-US" dirty="0"/>
              <a:t>TEXT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0151318" y="6259835"/>
            <a:ext cx="7127007" cy="2952328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38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3" decel="100000" fill="hold" grpId="0" nodeType="after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15" grpId="0" build="p">
        <p:tmplLst>
          <p:tmpl lvl="1">
            <p:tnLst>
              <p:par>
                <p:cTn presetID="2" presetClass="entr" presetSubtype="3" decel="100000" fill="hold" nodeType="after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5" name="円/楕円 24"/>
          <p:cNvSpPr/>
          <p:nvPr userDrawn="1"/>
        </p:nvSpPr>
        <p:spPr>
          <a:xfrm>
            <a:off x="11159430" y="2407196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1485152" y="2713231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円/楕円 28"/>
          <p:cNvSpPr/>
          <p:nvPr userDrawn="1"/>
        </p:nvSpPr>
        <p:spPr>
          <a:xfrm>
            <a:off x="13391678" y="3451312"/>
            <a:ext cx="2124236" cy="212423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3922737" y="3973370"/>
            <a:ext cx="1062118" cy="106211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6" name="円/楕円 35"/>
          <p:cNvSpPr/>
          <p:nvPr userDrawn="1"/>
        </p:nvSpPr>
        <p:spPr>
          <a:xfrm>
            <a:off x="11545856" y="5760796"/>
            <a:ext cx="1845822" cy="184582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12023526" y="6225026"/>
            <a:ext cx="922911" cy="922911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円/楕円 48"/>
          <p:cNvSpPr/>
          <p:nvPr userDrawn="1"/>
        </p:nvSpPr>
        <p:spPr>
          <a:xfrm>
            <a:off x="3814614" y="2136484"/>
            <a:ext cx="2124236" cy="212423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4345673" y="2667543"/>
            <a:ext cx="1062118" cy="106211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円/楕円 50"/>
          <p:cNvSpPr/>
          <p:nvPr userDrawn="1"/>
        </p:nvSpPr>
        <p:spPr>
          <a:xfrm>
            <a:off x="1294334" y="3279140"/>
            <a:ext cx="1448866" cy="144886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1641567" y="3610964"/>
            <a:ext cx="741593" cy="7415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3" name="円/楕円 52"/>
          <p:cNvSpPr/>
          <p:nvPr userDrawn="1"/>
        </p:nvSpPr>
        <p:spPr>
          <a:xfrm>
            <a:off x="1726382" y="4927476"/>
            <a:ext cx="2592288" cy="259228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4" hasCustomPrompt="1"/>
          </p:nvPr>
        </p:nvSpPr>
        <p:spPr>
          <a:xfrm>
            <a:off x="2374454" y="5575548"/>
            <a:ext cx="1296144" cy="129614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円/楕円 54"/>
          <p:cNvSpPr/>
          <p:nvPr userDrawn="1"/>
        </p:nvSpPr>
        <p:spPr>
          <a:xfrm>
            <a:off x="5063606" y="619428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5389328" y="650031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9" name="円/楕円 58"/>
          <p:cNvSpPr/>
          <p:nvPr userDrawn="1"/>
        </p:nvSpPr>
        <p:spPr>
          <a:xfrm>
            <a:off x="15829358" y="5499274"/>
            <a:ext cx="1495578" cy="149557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0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16196642" y="5877317"/>
            <a:ext cx="768254" cy="768254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1" name="円/楕円 60"/>
          <p:cNvSpPr/>
          <p:nvPr userDrawn="1"/>
        </p:nvSpPr>
        <p:spPr>
          <a:xfrm>
            <a:off x="14569218" y="1911567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4894940" y="2217602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30438" y="7879804"/>
            <a:ext cx="13789532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230438" y="8527876"/>
            <a:ext cx="13789532" cy="936104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1" name="直線コネクタ 20"/>
          <p:cNvCxnSpPr>
            <a:endCxn id="4" idx="1"/>
          </p:cNvCxnSpPr>
          <p:nvPr userDrawn="1"/>
        </p:nvCxnSpPr>
        <p:spPr>
          <a:xfrm>
            <a:off x="5938850" y="3631332"/>
            <a:ext cx="3132348" cy="137860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正方形/長方形 3"/>
          <p:cNvSpPr/>
          <p:nvPr userDrawn="1"/>
        </p:nvSpPr>
        <p:spPr>
          <a:xfrm>
            <a:off x="9071198" y="4855468"/>
            <a:ext cx="288032" cy="308945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直線コネクタ 45"/>
          <p:cNvCxnSpPr>
            <a:endCxn id="4" idx="1"/>
          </p:cNvCxnSpPr>
          <p:nvPr userDrawn="1"/>
        </p:nvCxnSpPr>
        <p:spPr>
          <a:xfrm flipV="1">
            <a:off x="4318670" y="5009941"/>
            <a:ext cx="4752528" cy="97866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/>
          <p:cNvCxnSpPr>
            <a:endCxn id="4" idx="1"/>
          </p:cNvCxnSpPr>
          <p:nvPr userDrawn="1"/>
        </p:nvCxnSpPr>
        <p:spPr>
          <a:xfrm>
            <a:off x="2743200" y="4178863"/>
            <a:ext cx="6327998" cy="83107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>
            <a:endCxn id="4" idx="1"/>
          </p:cNvCxnSpPr>
          <p:nvPr userDrawn="1"/>
        </p:nvCxnSpPr>
        <p:spPr>
          <a:xfrm flipV="1">
            <a:off x="6323746" y="5009941"/>
            <a:ext cx="2747452" cy="150171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>
            <a:stCxn id="25" idx="3"/>
            <a:endCxn id="4" idx="3"/>
          </p:cNvCxnSpPr>
          <p:nvPr userDrawn="1"/>
        </p:nvCxnSpPr>
        <p:spPr>
          <a:xfrm flipH="1">
            <a:off x="9359230" y="3482793"/>
            <a:ext cx="1984743" cy="152714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endCxn id="4" idx="3"/>
          </p:cNvCxnSpPr>
          <p:nvPr userDrawn="1"/>
        </p:nvCxnSpPr>
        <p:spPr>
          <a:xfrm flipH="1">
            <a:off x="9359230" y="2839244"/>
            <a:ext cx="5209988" cy="2170697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線コネクタ 72"/>
          <p:cNvCxnSpPr/>
          <p:nvPr userDrawn="1"/>
        </p:nvCxnSpPr>
        <p:spPr>
          <a:xfrm flipH="1">
            <a:off x="9359230" y="4594402"/>
            <a:ext cx="4032448" cy="41553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76"/>
          <p:cNvCxnSpPr/>
          <p:nvPr userDrawn="1"/>
        </p:nvCxnSpPr>
        <p:spPr>
          <a:xfrm flipH="1" flipV="1">
            <a:off x="9359230" y="5009943"/>
            <a:ext cx="6470128" cy="106966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 userDrawn="1"/>
        </p:nvCxnSpPr>
        <p:spPr>
          <a:xfrm flipH="1" flipV="1">
            <a:off x="9359232" y="5009940"/>
            <a:ext cx="2304254" cy="11843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プレースホルダー 18"/>
          <p:cNvSpPr>
            <a:spLocks noGrp="1"/>
          </p:cNvSpPr>
          <p:nvPr>
            <p:ph type="body" sz="quarter" idx="21" hasCustomPrompt="1"/>
          </p:nvPr>
        </p:nvSpPr>
        <p:spPr>
          <a:xfrm>
            <a:off x="7571136" y="2332612"/>
            <a:ext cx="3156246" cy="529948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28" name="図プレースホルダー 7"/>
          <p:cNvSpPr>
            <a:spLocks noGrp="1"/>
          </p:cNvSpPr>
          <p:nvPr>
            <p:ph type="pic" sz="quarter" idx="23" hasCustomPrompt="1"/>
          </p:nvPr>
        </p:nvSpPr>
        <p:spPr>
          <a:xfrm>
            <a:off x="8069705" y="2958548"/>
            <a:ext cx="2145415" cy="384113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</p:spTree>
    <p:extLst>
      <p:ext uri="{BB962C8B-B14F-4D97-AF65-F5344CB8AC3E}">
        <p14:creationId xmlns:p14="http://schemas.microsoft.com/office/powerpoint/2010/main" val="190475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50"/>
                            </p:stCondLst>
                            <p:childTnLst>
                              <p:par>
                                <p:cTn id="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50"/>
                            </p:stCondLst>
                            <p:childTnLst>
                              <p:par>
                                <p:cTn id="102" presetID="2" presetClass="entr" presetSubtype="4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9" grpId="0" animBg="1"/>
      <p:bldP spid="33" grpId="0"/>
      <p:bldP spid="36" grpId="0" animBg="1"/>
      <p:bldP spid="39" grpId="0"/>
      <p:bldP spid="49" grpId="0" animBg="1"/>
      <p:bldP spid="50" grpId="0"/>
      <p:bldP spid="51" grpId="0" animBg="1"/>
      <p:bldP spid="52" grpId="0"/>
      <p:bldP spid="53" grpId="0" animBg="1"/>
      <p:bldP spid="54" grpId="0"/>
      <p:bldP spid="55" grpId="0" animBg="1"/>
      <p:bldP spid="56" grpId="0"/>
      <p:bldP spid="59" grpId="0" animBg="1"/>
      <p:bldP spid="60" grpId="0"/>
      <p:bldP spid="61" grpId="0" animBg="1"/>
      <p:bldP spid="62" grpId="0"/>
      <p:bldP spid="63" grpId="0" build="p">
        <p:tmplLst>
          <p:tmpl lvl="1">
            <p:tnLst>
              <p:par>
                <p:cTn presetID="2" presetClass="entr" presetSubtype="4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</p:bldLst>
  </p:timing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 userDrawn="1"/>
        </p:nvSpPr>
        <p:spPr>
          <a:xfrm>
            <a:off x="7738257" y="2983260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38" hasCustomPrompt="1"/>
          </p:nvPr>
        </p:nvSpPr>
        <p:spPr>
          <a:xfrm>
            <a:off x="8638357" y="3883360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円/楕円 9"/>
          <p:cNvSpPr/>
          <p:nvPr userDrawn="1"/>
        </p:nvSpPr>
        <p:spPr>
          <a:xfrm>
            <a:off x="5902846" y="593558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6802946" y="683568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円/楕円 13"/>
          <p:cNvSpPr/>
          <p:nvPr userDrawn="1"/>
        </p:nvSpPr>
        <p:spPr>
          <a:xfrm>
            <a:off x="9503246" y="5935588"/>
            <a:ext cx="2808312" cy="2808312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2540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0" hasCustomPrompt="1"/>
          </p:nvPr>
        </p:nvSpPr>
        <p:spPr>
          <a:xfrm>
            <a:off x="10403346" y="6835688"/>
            <a:ext cx="1008112" cy="1008112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1087422" y="2335188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1087422" y="2983260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13103646" y="6209806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13103646" y="6857878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06302" y="4928307"/>
            <a:ext cx="4320480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06302" y="5576379"/>
            <a:ext cx="4320480" cy="1871377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24" name="直線コネクタ 23"/>
          <p:cNvCxnSpPr/>
          <p:nvPr userDrawn="1"/>
        </p:nvCxnSpPr>
        <p:spPr>
          <a:xfrm>
            <a:off x="718270" y="5575548"/>
            <a:ext cx="460851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>
            <a:stCxn id="10" idx="1"/>
          </p:cNvCxnSpPr>
          <p:nvPr userDrawn="1"/>
        </p:nvCxnSpPr>
        <p:spPr>
          <a:xfrm flipH="1" flipV="1">
            <a:off x="5326782" y="5575548"/>
            <a:ext cx="987332" cy="77130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 userDrawn="1"/>
        </p:nvCxnSpPr>
        <p:spPr>
          <a:xfrm flipH="1">
            <a:off x="11087422" y="2983260"/>
            <a:ext cx="4868548" cy="492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>
            <a:stCxn id="8" idx="7"/>
          </p:cNvCxnSpPr>
          <p:nvPr userDrawn="1"/>
        </p:nvCxnSpPr>
        <p:spPr>
          <a:xfrm flipV="1">
            <a:off x="10135301" y="2988189"/>
            <a:ext cx="952121" cy="406339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/>
          <p:cNvCxnSpPr>
            <a:stCxn id="14" idx="6"/>
          </p:cNvCxnSpPr>
          <p:nvPr userDrawn="1"/>
        </p:nvCxnSpPr>
        <p:spPr>
          <a:xfrm flipV="1">
            <a:off x="12311558" y="6864132"/>
            <a:ext cx="792088" cy="475612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コネクタ 38"/>
          <p:cNvCxnSpPr/>
          <p:nvPr userDrawn="1"/>
        </p:nvCxnSpPr>
        <p:spPr>
          <a:xfrm flipH="1">
            <a:off x="13103646" y="6864132"/>
            <a:ext cx="4752527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29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25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5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750"/>
                            </p:stCondLst>
                            <p:childTnLst>
                              <p:par>
                                <p:cTn id="6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0" grpId="0" animBg="1"/>
      <p:bldP spid="12" grpId="0"/>
      <p:bldP spid="14" grpId="0" animBg="1"/>
      <p:bldP spid="15" grpId="0"/>
      <p:bldP spid="1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2302446" y="2695650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2302446" y="3343301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790278" y="2695228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1116000" y="3001263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endCxn id="25" idx="6"/>
          </p:cNvCxnSpPr>
          <p:nvPr userDrawn="1"/>
        </p:nvCxnSpPr>
        <p:spPr>
          <a:xfrm flipH="1">
            <a:off x="2050418" y="3325298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2302446" y="6152033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2302446" y="6799684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4" name="円/楕円 33"/>
          <p:cNvSpPr/>
          <p:nvPr userDrawn="1"/>
        </p:nvSpPr>
        <p:spPr>
          <a:xfrm>
            <a:off x="790278" y="6151611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1116000" y="6457646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7" name="直線コネクタ 36"/>
          <p:cNvCxnSpPr>
            <a:endCxn id="34" idx="6"/>
          </p:cNvCxnSpPr>
          <p:nvPr userDrawn="1"/>
        </p:nvCxnSpPr>
        <p:spPr>
          <a:xfrm flipH="1">
            <a:off x="2050418" y="6781681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0943406" y="2623642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0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0943406" y="3271293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1" name="円/楕円 40"/>
          <p:cNvSpPr/>
          <p:nvPr userDrawn="1"/>
        </p:nvSpPr>
        <p:spPr>
          <a:xfrm>
            <a:off x="9431238" y="262322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2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9756000" y="292925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3" name="直線コネクタ 42"/>
          <p:cNvCxnSpPr>
            <a:endCxn id="41" idx="6"/>
          </p:cNvCxnSpPr>
          <p:nvPr userDrawn="1"/>
        </p:nvCxnSpPr>
        <p:spPr>
          <a:xfrm flipH="1">
            <a:off x="10691378" y="3253290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0943406" y="6080025"/>
            <a:ext cx="6192688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5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0943406" y="6727676"/>
            <a:ext cx="6192688" cy="216024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6" name="円/楕円 45"/>
          <p:cNvSpPr/>
          <p:nvPr userDrawn="1"/>
        </p:nvSpPr>
        <p:spPr>
          <a:xfrm>
            <a:off x="9431238" y="6079603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756000" y="6385638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8" name="直線コネクタ 47"/>
          <p:cNvCxnSpPr>
            <a:endCxn id="46" idx="6"/>
          </p:cNvCxnSpPr>
          <p:nvPr userDrawn="1"/>
        </p:nvCxnSpPr>
        <p:spPr>
          <a:xfrm flipH="1">
            <a:off x="10691378" y="6709673"/>
            <a:ext cx="6876764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54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5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750"/>
                            </p:stCondLst>
                            <p:childTnLst>
                              <p:par>
                                <p:cTn id="9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31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4" grpId="0" animBg="1"/>
      <p:bldP spid="35" grpId="0"/>
      <p:bldP spid="38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1" grpId="0" animBg="1"/>
      <p:bldP spid="42" grpId="0"/>
      <p:bldP spid="4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6" grpId="0" animBg="1"/>
      <p:bldP spid="47" grpId="0"/>
    </p:bldLst>
  </p:timing>
  <p:hf hd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 - T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6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726382" y="2767658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726382" y="3415309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934294" y="2695228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7270998" y="2767657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41" hasCustomPrompt="1"/>
          </p:nvPr>
        </p:nvSpPr>
        <p:spPr>
          <a:xfrm>
            <a:off x="7270998" y="3415308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図プレースホルダー 5"/>
          <p:cNvSpPr>
            <a:spLocks noGrp="1"/>
          </p:cNvSpPr>
          <p:nvPr>
            <p:ph type="pic" sz="quarter" idx="42" hasCustomPrompt="1"/>
          </p:nvPr>
        </p:nvSpPr>
        <p:spPr>
          <a:xfrm>
            <a:off x="6478910" y="2695227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43" hasCustomPrompt="1"/>
          </p:nvPr>
        </p:nvSpPr>
        <p:spPr>
          <a:xfrm>
            <a:off x="12815614" y="2767657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12815614" y="3415308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12023526" y="2695227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1726382" y="6080025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726382" y="6727676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934294" y="6007595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49" hasCustomPrompt="1"/>
          </p:nvPr>
        </p:nvSpPr>
        <p:spPr>
          <a:xfrm>
            <a:off x="7270998" y="6080024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7270998" y="6727675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6478910" y="6007594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66" name="テキスト プレースホルダー 11"/>
          <p:cNvSpPr>
            <a:spLocks noGrp="1"/>
          </p:cNvSpPr>
          <p:nvPr>
            <p:ph type="body" sz="quarter" idx="52" hasCustomPrompt="1"/>
          </p:nvPr>
        </p:nvSpPr>
        <p:spPr>
          <a:xfrm>
            <a:off x="12815614" y="6080024"/>
            <a:ext cx="4320480" cy="647650"/>
          </a:xfrm>
        </p:spPr>
        <p:txBody>
          <a:bodyPr anchor="ctr">
            <a:noAutofit/>
          </a:bodyPr>
          <a:lstStyle>
            <a:lvl1pPr>
              <a:defRPr sz="32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7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12815614" y="6727675"/>
            <a:ext cx="4320480" cy="2160240"/>
          </a:xfrm>
        </p:spPr>
        <p:txBody>
          <a:bodyPr anchor="t">
            <a:noAutofit/>
          </a:bodyPr>
          <a:lstStyle>
            <a:lvl1pPr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8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12023526" y="6007594"/>
            <a:ext cx="811776" cy="811776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18279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/>
      <p:bldP spid="54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6" grpId="0"/>
      <p:bldP spid="57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9" grpId="0"/>
      <p:bldP spid="60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2" grpId="0"/>
      <p:bldP spid="6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5" grpId="0"/>
      <p:bldP spid="66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7" grpId="0" build="p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6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8" grpId="0"/>
    </p:bldLst>
  </p:timing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oint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8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351118" y="233518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円/楕円 24"/>
          <p:cNvSpPr/>
          <p:nvPr userDrawn="1"/>
        </p:nvSpPr>
        <p:spPr>
          <a:xfrm>
            <a:off x="7054974" y="240719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39" hasCustomPrompt="1"/>
          </p:nvPr>
        </p:nvSpPr>
        <p:spPr>
          <a:xfrm>
            <a:off x="7343006" y="269522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7" name="テキスト プレースホルダー 11"/>
          <p:cNvSpPr>
            <a:spLocks noGrp="1"/>
          </p:cNvSpPr>
          <p:nvPr>
            <p:ph type="body" sz="quarter" idx="40" hasCustomPrompt="1"/>
          </p:nvPr>
        </p:nvSpPr>
        <p:spPr>
          <a:xfrm>
            <a:off x="8351118" y="377534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8" name="円/楕円 27"/>
          <p:cNvSpPr/>
          <p:nvPr userDrawn="1"/>
        </p:nvSpPr>
        <p:spPr>
          <a:xfrm>
            <a:off x="7054974" y="384735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図プレースホルダー 5"/>
          <p:cNvSpPr>
            <a:spLocks noGrp="1"/>
          </p:cNvSpPr>
          <p:nvPr>
            <p:ph type="pic" sz="quarter" idx="41" hasCustomPrompt="1"/>
          </p:nvPr>
        </p:nvSpPr>
        <p:spPr>
          <a:xfrm>
            <a:off x="7343006" y="413538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3" name="テキスト プレースホルダー 11"/>
          <p:cNvSpPr>
            <a:spLocks noGrp="1"/>
          </p:cNvSpPr>
          <p:nvPr>
            <p:ph type="body" sz="quarter" idx="42" hasCustomPrompt="1"/>
          </p:nvPr>
        </p:nvSpPr>
        <p:spPr>
          <a:xfrm>
            <a:off x="8351118" y="521550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6" name="円/楕円 35"/>
          <p:cNvSpPr/>
          <p:nvPr userDrawn="1"/>
        </p:nvSpPr>
        <p:spPr>
          <a:xfrm>
            <a:off x="7054974" y="528751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9" name="図プレースホルダー 5"/>
          <p:cNvSpPr>
            <a:spLocks noGrp="1"/>
          </p:cNvSpPr>
          <p:nvPr>
            <p:ph type="pic" sz="quarter" idx="43" hasCustomPrompt="1"/>
          </p:nvPr>
        </p:nvSpPr>
        <p:spPr>
          <a:xfrm>
            <a:off x="7343006" y="557554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テキスト プレースホルダー 11"/>
          <p:cNvSpPr>
            <a:spLocks noGrp="1"/>
          </p:cNvSpPr>
          <p:nvPr>
            <p:ph type="body" sz="quarter" idx="44" hasCustomPrompt="1"/>
          </p:nvPr>
        </p:nvSpPr>
        <p:spPr>
          <a:xfrm>
            <a:off x="8351118" y="665566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0" name="円/楕円 49"/>
          <p:cNvSpPr/>
          <p:nvPr userDrawn="1"/>
        </p:nvSpPr>
        <p:spPr>
          <a:xfrm>
            <a:off x="7054974" y="672767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7343006" y="701570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テキスト プレースホルダー 11"/>
          <p:cNvSpPr>
            <a:spLocks noGrp="1"/>
          </p:cNvSpPr>
          <p:nvPr>
            <p:ph type="body" sz="quarter" idx="46" hasCustomPrompt="1"/>
          </p:nvPr>
        </p:nvSpPr>
        <p:spPr>
          <a:xfrm>
            <a:off x="8351118" y="8095828"/>
            <a:ext cx="9001000" cy="1260140"/>
          </a:xfrm>
        </p:spPr>
        <p:txBody>
          <a:bodyPr anchor="ctr">
            <a:noAutofit/>
          </a:bodyPr>
          <a:lstStyle>
            <a:lvl1pPr algn="l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3" name="円/楕円 52"/>
          <p:cNvSpPr/>
          <p:nvPr userDrawn="1"/>
        </p:nvSpPr>
        <p:spPr>
          <a:xfrm>
            <a:off x="7054974" y="8167836"/>
            <a:ext cx="1152128" cy="1152128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7343006" y="8455867"/>
            <a:ext cx="576065" cy="576065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2695228"/>
            <a:ext cx="5976664" cy="6120680"/>
          </a:xfrm>
        </p:spPr>
        <p:txBody>
          <a:bodyPr anchor="ctr">
            <a:noAutofit/>
          </a:bodyPr>
          <a:lstStyle>
            <a:lvl1pPr>
              <a:lnSpc>
                <a:spcPts val="6000"/>
              </a:lnSpc>
              <a:defRPr sz="6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65445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5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800"/>
                            </p:stCondLst>
                            <p:childTnLst>
                              <p:par>
                                <p:cTn id="7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9" grpId="0"/>
      <p:bldP spid="33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animBg="1"/>
      <p:bldP spid="39" grpId="0"/>
      <p:bldP spid="49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0" grpId="0" animBg="1"/>
      <p:bldP spid="51" grpId="0"/>
      <p:bldP spid="52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3" grpId="0" animBg="1"/>
      <p:bldP spid="54" grpId="0"/>
      <p:bldP spid="55" grpId="0" build="p">
        <p:tmplLst>
          <p:tmpl lvl="1">
            <p:tnLst>
              <p:par>
                <p:cTn presetID="2" presetClass="entr" presetSubtype="9" decel="10000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円/楕円 7"/>
          <p:cNvSpPr/>
          <p:nvPr userDrawn="1"/>
        </p:nvSpPr>
        <p:spPr>
          <a:xfrm>
            <a:off x="3922766" y="409938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9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248488" y="440541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2" name="テキスト プレースホルダー 7"/>
          <p:cNvSpPr>
            <a:spLocks noGrp="1"/>
          </p:cNvSpPr>
          <p:nvPr>
            <p:ph type="body" sz="quarter" idx="28" hasCustomPrompt="1"/>
          </p:nvPr>
        </p:nvSpPr>
        <p:spPr>
          <a:xfrm>
            <a:off x="1330478" y="4099384"/>
            <a:ext cx="1260000" cy="126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14" name="直線コネクタ 13"/>
          <p:cNvCxnSpPr>
            <a:stCxn id="12" idx="6"/>
            <a:endCxn id="8" idx="2"/>
          </p:cNvCxnSpPr>
          <p:nvPr userDrawn="1"/>
        </p:nvCxnSpPr>
        <p:spPr>
          <a:xfrm>
            <a:off x="2590478" y="4729384"/>
            <a:ext cx="1332288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>
            <a:stCxn id="8" idx="6"/>
            <a:endCxn id="21" idx="2"/>
          </p:cNvCxnSpPr>
          <p:nvPr userDrawn="1"/>
        </p:nvCxnSpPr>
        <p:spPr>
          <a:xfrm flipV="1">
            <a:off x="5182906" y="4729384"/>
            <a:ext cx="1335002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円/楕円 20"/>
          <p:cNvSpPr/>
          <p:nvPr userDrawn="1"/>
        </p:nvSpPr>
        <p:spPr>
          <a:xfrm>
            <a:off x="6517908" y="409931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6843630" y="440534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24" name="直線コネクタ 23"/>
          <p:cNvCxnSpPr>
            <a:stCxn id="21" idx="6"/>
            <a:endCxn id="25" idx="2"/>
          </p:cNvCxnSpPr>
          <p:nvPr userDrawn="1"/>
        </p:nvCxnSpPr>
        <p:spPr>
          <a:xfrm>
            <a:off x="7778048" y="4729384"/>
            <a:ext cx="136815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 userDrawn="1"/>
        </p:nvSpPr>
        <p:spPr>
          <a:xfrm>
            <a:off x="9146200" y="409931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9471922" y="440534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0" name="直線コネクタ 29"/>
          <p:cNvCxnSpPr>
            <a:stCxn id="25" idx="6"/>
            <a:endCxn id="31" idx="2"/>
          </p:cNvCxnSpPr>
          <p:nvPr userDrawn="1"/>
        </p:nvCxnSpPr>
        <p:spPr>
          <a:xfrm flipV="1">
            <a:off x="10406340" y="4720993"/>
            <a:ext cx="1365298" cy="839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円/楕円 30"/>
          <p:cNvSpPr/>
          <p:nvPr userDrawn="1"/>
        </p:nvSpPr>
        <p:spPr>
          <a:xfrm>
            <a:off x="11771638" y="4090923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2097360" y="4396958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円/楕円 33"/>
          <p:cNvSpPr/>
          <p:nvPr userDrawn="1"/>
        </p:nvSpPr>
        <p:spPr>
          <a:xfrm>
            <a:off x="5290918" y="608806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5616640" y="639410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6" name="直線コネクタ 35"/>
          <p:cNvCxnSpPr>
            <a:stCxn id="34" idx="6"/>
            <a:endCxn id="37" idx="2"/>
          </p:cNvCxnSpPr>
          <p:nvPr userDrawn="1"/>
        </p:nvCxnSpPr>
        <p:spPr>
          <a:xfrm flipV="1">
            <a:off x="6551058" y="6718065"/>
            <a:ext cx="1335002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円/楕円 36"/>
          <p:cNvSpPr/>
          <p:nvPr userDrawn="1"/>
        </p:nvSpPr>
        <p:spPr>
          <a:xfrm>
            <a:off x="7886060" y="608799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8211782" y="639403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39" name="直線コネクタ 38"/>
          <p:cNvCxnSpPr>
            <a:stCxn id="37" idx="6"/>
            <a:endCxn id="40" idx="2"/>
          </p:cNvCxnSpPr>
          <p:nvPr userDrawn="1"/>
        </p:nvCxnSpPr>
        <p:spPr>
          <a:xfrm>
            <a:off x="9146200" y="6718065"/>
            <a:ext cx="136815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円/楕円 39"/>
          <p:cNvSpPr/>
          <p:nvPr userDrawn="1"/>
        </p:nvSpPr>
        <p:spPr>
          <a:xfrm>
            <a:off x="10514352" y="6087995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1" name="図プレースホルダー 5"/>
          <p:cNvSpPr>
            <a:spLocks noGrp="1"/>
          </p:cNvSpPr>
          <p:nvPr>
            <p:ph type="pic" sz="quarter" idx="51" hasCustomPrompt="1"/>
          </p:nvPr>
        </p:nvSpPr>
        <p:spPr>
          <a:xfrm>
            <a:off x="10840074" y="6394030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>
            <a:stCxn id="40" idx="6"/>
            <a:endCxn id="43" idx="2"/>
          </p:cNvCxnSpPr>
          <p:nvPr userDrawn="1"/>
        </p:nvCxnSpPr>
        <p:spPr>
          <a:xfrm flipV="1">
            <a:off x="11774492" y="6709674"/>
            <a:ext cx="1365298" cy="8391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円/楕円 42"/>
          <p:cNvSpPr/>
          <p:nvPr userDrawn="1"/>
        </p:nvSpPr>
        <p:spPr>
          <a:xfrm>
            <a:off x="13139790" y="607960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13465512" y="638563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テキスト プレースホルダー 7"/>
          <p:cNvSpPr>
            <a:spLocks noGrp="1"/>
          </p:cNvSpPr>
          <p:nvPr>
            <p:ph type="body" sz="quarter" idx="53" hasCustomPrompt="1"/>
          </p:nvPr>
        </p:nvSpPr>
        <p:spPr>
          <a:xfrm>
            <a:off x="15732078" y="6079604"/>
            <a:ext cx="1260000" cy="126000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/>
          <a:lstStyle>
            <a:lvl1pPr algn="ctr">
              <a:defRPr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46" name="直線コネクタ 45"/>
          <p:cNvCxnSpPr>
            <a:stCxn id="43" idx="6"/>
            <a:endCxn id="45" idx="2"/>
          </p:cNvCxnSpPr>
          <p:nvPr userDrawn="1"/>
        </p:nvCxnSpPr>
        <p:spPr>
          <a:xfrm flipV="1">
            <a:off x="14399930" y="6709604"/>
            <a:ext cx="1332148" cy="7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/>
          <p:cNvCxnSpPr>
            <a:stCxn id="31" idx="6"/>
          </p:cNvCxnSpPr>
          <p:nvPr userDrawn="1"/>
        </p:nvCxnSpPr>
        <p:spPr>
          <a:xfrm>
            <a:off x="13031778" y="4720993"/>
            <a:ext cx="215884" cy="998571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グループ化 68"/>
          <p:cNvGrpSpPr/>
          <p:nvPr userDrawn="1"/>
        </p:nvGrpSpPr>
        <p:grpSpPr>
          <a:xfrm>
            <a:off x="3409429" y="2695228"/>
            <a:ext cx="2277393" cy="1301110"/>
            <a:chOff x="3409429" y="2695228"/>
            <a:chExt cx="2277393" cy="1301110"/>
          </a:xfrm>
        </p:grpSpPr>
        <p:sp>
          <p:nvSpPr>
            <p:cNvPr id="66" name="正方形/長方形 65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二等辺三角形 6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1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3526582" y="2814092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2" name="グループ化 71"/>
          <p:cNvGrpSpPr/>
          <p:nvPr userDrawn="1"/>
        </p:nvGrpSpPr>
        <p:grpSpPr>
          <a:xfrm>
            <a:off x="6009281" y="2695228"/>
            <a:ext cx="2277393" cy="1301110"/>
            <a:chOff x="3409429" y="2695228"/>
            <a:chExt cx="2277393" cy="1301110"/>
          </a:xfrm>
        </p:grpSpPr>
        <p:sp>
          <p:nvSpPr>
            <p:cNvPr id="73" name="正方形/長方形 7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二等辺三角形 7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5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6126434" y="2814092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76" name="グループ化 75"/>
          <p:cNvGrpSpPr/>
          <p:nvPr userDrawn="1"/>
        </p:nvGrpSpPr>
        <p:grpSpPr>
          <a:xfrm>
            <a:off x="8651005" y="2690262"/>
            <a:ext cx="2277393" cy="1301110"/>
            <a:chOff x="3409429" y="2695228"/>
            <a:chExt cx="2277393" cy="1301110"/>
          </a:xfrm>
        </p:grpSpPr>
        <p:sp>
          <p:nvSpPr>
            <p:cNvPr id="77" name="正方形/長方形 7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二等辺三角形 7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79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8768158" y="2809126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0" name="グループ化 79"/>
          <p:cNvGrpSpPr/>
          <p:nvPr userDrawn="1"/>
        </p:nvGrpSpPr>
        <p:grpSpPr>
          <a:xfrm>
            <a:off x="11276443" y="2690262"/>
            <a:ext cx="2277393" cy="1301110"/>
            <a:chOff x="3409429" y="2695228"/>
            <a:chExt cx="2277393" cy="1301110"/>
          </a:xfrm>
        </p:grpSpPr>
        <p:sp>
          <p:nvSpPr>
            <p:cNvPr id="81" name="正方形/長方形 80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二等辺三角形 81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3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11393596" y="2809126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4" name="グループ化 83"/>
          <p:cNvGrpSpPr/>
          <p:nvPr userDrawn="1"/>
        </p:nvGrpSpPr>
        <p:grpSpPr>
          <a:xfrm rot="10800000">
            <a:off x="4782291" y="7524730"/>
            <a:ext cx="2277393" cy="1301110"/>
            <a:chOff x="3409429" y="2695228"/>
            <a:chExt cx="2277393" cy="1301110"/>
          </a:xfrm>
        </p:grpSpPr>
        <p:sp>
          <p:nvSpPr>
            <p:cNvPr id="85" name="正方形/長方形 8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二等辺三角形 8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4899444" y="7926660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88" name="グループ化 87"/>
          <p:cNvGrpSpPr/>
          <p:nvPr userDrawn="1"/>
        </p:nvGrpSpPr>
        <p:grpSpPr>
          <a:xfrm rot="10800000">
            <a:off x="7382143" y="7524730"/>
            <a:ext cx="2277393" cy="1301110"/>
            <a:chOff x="3409429" y="2695228"/>
            <a:chExt cx="2277393" cy="1301110"/>
          </a:xfrm>
        </p:grpSpPr>
        <p:sp>
          <p:nvSpPr>
            <p:cNvPr id="89" name="正方形/長方形 88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二等辺三角形 89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1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7499296" y="7926660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2" name="グループ化 91"/>
          <p:cNvGrpSpPr/>
          <p:nvPr userDrawn="1"/>
        </p:nvGrpSpPr>
        <p:grpSpPr>
          <a:xfrm rot="10800000">
            <a:off x="10023867" y="7519764"/>
            <a:ext cx="2277393" cy="1301110"/>
            <a:chOff x="3409429" y="2695228"/>
            <a:chExt cx="2277393" cy="1301110"/>
          </a:xfrm>
        </p:grpSpPr>
        <p:sp>
          <p:nvSpPr>
            <p:cNvPr id="93" name="正方形/長方形 92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二等辺三角形 93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5" name="テキスト プレースホルダー 70"/>
          <p:cNvSpPr>
            <a:spLocks noGrp="1"/>
          </p:cNvSpPr>
          <p:nvPr>
            <p:ph type="body" sz="quarter" idx="60" hasCustomPrompt="1"/>
          </p:nvPr>
        </p:nvSpPr>
        <p:spPr>
          <a:xfrm>
            <a:off x="10141020" y="7921694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grpSp>
        <p:nvGrpSpPr>
          <p:cNvPr id="96" name="グループ化 95"/>
          <p:cNvGrpSpPr/>
          <p:nvPr userDrawn="1"/>
        </p:nvGrpSpPr>
        <p:grpSpPr>
          <a:xfrm rot="10800000">
            <a:off x="12649305" y="7519764"/>
            <a:ext cx="2277393" cy="1301110"/>
            <a:chOff x="3409429" y="2695228"/>
            <a:chExt cx="2277393" cy="1301110"/>
          </a:xfrm>
        </p:grpSpPr>
        <p:sp>
          <p:nvSpPr>
            <p:cNvPr id="97" name="正方形/長方形 96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二等辺三角形 97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99" name="テキスト プレースホルダー 70"/>
          <p:cNvSpPr>
            <a:spLocks noGrp="1"/>
          </p:cNvSpPr>
          <p:nvPr>
            <p:ph type="body" sz="quarter" idx="61" hasCustomPrompt="1"/>
          </p:nvPr>
        </p:nvSpPr>
        <p:spPr>
          <a:xfrm>
            <a:off x="12766458" y="7921694"/>
            <a:ext cx="2016224" cy="817240"/>
          </a:xfrm>
        </p:spPr>
        <p:txBody>
          <a:bodyPr anchor="ctr"/>
          <a:lstStyle>
            <a:lvl1pPr algn="ctr">
              <a:lnSpc>
                <a:spcPts val="2000"/>
              </a:lnSpc>
              <a:defRPr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</p:txBody>
      </p:sp>
      <p:cxnSp>
        <p:nvCxnSpPr>
          <p:cNvPr id="102" name="直線コネクタ 101"/>
          <p:cNvCxnSpPr/>
          <p:nvPr userDrawn="1"/>
        </p:nvCxnSpPr>
        <p:spPr>
          <a:xfrm flipH="1">
            <a:off x="4782290" y="5719564"/>
            <a:ext cx="8465372" cy="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線コネクタ 48"/>
          <p:cNvCxnSpPr>
            <a:endCxn id="34" idx="2"/>
          </p:cNvCxnSpPr>
          <p:nvPr userDrawn="1"/>
        </p:nvCxnSpPr>
        <p:spPr>
          <a:xfrm rot="16200000" flipH="1">
            <a:off x="4537319" y="5964535"/>
            <a:ext cx="998571" cy="508628"/>
          </a:xfrm>
          <a:prstGeom prst="bentConnector2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45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25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250"/>
                            </p:stCondLst>
                            <p:childTnLst>
                              <p:par>
                                <p:cTn id="9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750"/>
                            </p:stCondLst>
                            <p:childTnLst>
                              <p:par>
                                <p:cTn id="116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25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500"/>
                            </p:stCondLst>
                            <p:childTnLst>
                              <p:par>
                                <p:cTn id="1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2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6750"/>
                            </p:stCondLst>
                            <p:childTnLst>
                              <p:par>
                                <p:cTn id="12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25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8000"/>
                            </p:stCondLst>
                            <p:childTnLst>
                              <p:par>
                                <p:cTn id="15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8500"/>
                            </p:stCondLst>
                            <p:childTnLst>
                              <p:par>
                                <p:cTn id="17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250"/>
                            </p:stCondLst>
                            <p:childTnLst>
                              <p:par>
                                <p:cTn id="17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9750"/>
                            </p:stCondLst>
                            <p:childTnLst>
                              <p:par>
                                <p:cTn id="19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1750"/>
                            </p:stCondLst>
                            <p:childTnLst>
                              <p:par>
                                <p:cTn id="2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2250"/>
                            </p:stCondLst>
                            <p:childTnLst>
                              <p:par>
                                <p:cTn id="2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animBg="1"/>
      <p:bldP spid="9" grpId="0"/>
      <p:bldP spid="12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animBg="1"/>
      <p:bldP spid="22" grpId="0"/>
      <p:bldP spid="25" grpId="0" animBg="1"/>
      <p:bldP spid="26" grpId="0"/>
      <p:bldP spid="31" grpId="0" animBg="1"/>
      <p:bldP spid="32" grpId="0"/>
      <p:bldP spid="34" grpId="0" animBg="1"/>
      <p:bldP spid="35" grpId="0"/>
      <p:bldP spid="37" grpId="0" animBg="1"/>
      <p:bldP spid="38" grpId="0"/>
      <p:bldP spid="40" grpId="0" animBg="1"/>
      <p:bldP spid="41" grpId="0"/>
      <p:bldP spid="43" grpId="0" animBg="1"/>
      <p:bldP spid="44" grpId="0"/>
      <p:bldP spid="45" grpId="0" build="allAtOnce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5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9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3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7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1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5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9" grpId="0" build="allAtOnce">
        <p:tmplLst>
          <p:tmpl lvl="1">
            <p:tnLst>
              <p:par>
                <p:cTn presetID="2" presetClass="entr" presetSubtype="4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4" name="山形 3"/>
          <p:cNvSpPr/>
          <p:nvPr userDrawn="1"/>
        </p:nvSpPr>
        <p:spPr>
          <a:xfrm>
            <a:off x="1006302" y="5503540"/>
            <a:ext cx="4104456" cy="432048"/>
          </a:xfrm>
          <a:prstGeom prst="chevron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山形 9"/>
          <p:cNvSpPr/>
          <p:nvPr userDrawn="1"/>
        </p:nvSpPr>
        <p:spPr>
          <a:xfrm>
            <a:off x="5060990" y="5503540"/>
            <a:ext cx="4104456" cy="432048"/>
          </a:xfrm>
          <a:prstGeom prst="chevron">
            <a:avLst/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山形 11"/>
          <p:cNvSpPr/>
          <p:nvPr userDrawn="1"/>
        </p:nvSpPr>
        <p:spPr>
          <a:xfrm>
            <a:off x="9120966" y="5503540"/>
            <a:ext cx="4104456" cy="432048"/>
          </a:xfrm>
          <a:prstGeom prst="chevron">
            <a:avLst/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山形 12"/>
          <p:cNvSpPr/>
          <p:nvPr userDrawn="1"/>
        </p:nvSpPr>
        <p:spPr>
          <a:xfrm>
            <a:off x="13175654" y="5503540"/>
            <a:ext cx="4104456" cy="432048"/>
          </a:xfrm>
          <a:prstGeom prst="chevron">
            <a:avLst/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11699490" y="6583660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9" name="テキスト プレースホルダー 11"/>
          <p:cNvSpPr>
            <a:spLocks noGrp="1"/>
          </p:cNvSpPr>
          <p:nvPr>
            <p:ph type="body" sz="quarter" idx="47" hasCustomPrompt="1"/>
          </p:nvPr>
        </p:nvSpPr>
        <p:spPr>
          <a:xfrm>
            <a:off x="12563586" y="672767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0" name="テキスト プレースホルダー 11"/>
          <p:cNvSpPr>
            <a:spLocks noGrp="1"/>
          </p:cNvSpPr>
          <p:nvPr>
            <p:ph type="body" sz="quarter" idx="48" hasCustomPrompt="1"/>
          </p:nvPr>
        </p:nvSpPr>
        <p:spPr>
          <a:xfrm>
            <a:off x="12563586" y="7303740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8819170" y="2767236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テキスト プレースホルダー 11"/>
          <p:cNvSpPr>
            <a:spLocks noGrp="1"/>
          </p:cNvSpPr>
          <p:nvPr>
            <p:ph type="body" sz="quarter" idx="50" hasCustomPrompt="1"/>
          </p:nvPr>
        </p:nvSpPr>
        <p:spPr>
          <a:xfrm>
            <a:off x="9683266" y="29112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3" name="テキスト プレースホルダー 11"/>
          <p:cNvSpPr>
            <a:spLocks noGrp="1"/>
          </p:cNvSpPr>
          <p:nvPr>
            <p:ph type="body" sz="quarter" idx="51" hasCustomPrompt="1"/>
          </p:nvPr>
        </p:nvSpPr>
        <p:spPr>
          <a:xfrm>
            <a:off x="9683266" y="3487316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4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4246662" y="6583660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53" hasCustomPrompt="1"/>
          </p:nvPr>
        </p:nvSpPr>
        <p:spPr>
          <a:xfrm>
            <a:off x="5110758" y="672767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テキスト プレースホルダー 11"/>
          <p:cNvSpPr>
            <a:spLocks noGrp="1"/>
          </p:cNvSpPr>
          <p:nvPr>
            <p:ph type="body" sz="quarter" idx="54" hasCustomPrompt="1"/>
          </p:nvPr>
        </p:nvSpPr>
        <p:spPr>
          <a:xfrm>
            <a:off x="5110758" y="7303740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7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2050418" y="2767236"/>
            <a:ext cx="862270" cy="8622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2914514" y="29112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9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2914514" y="3487316"/>
            <a:ext cx="4932548" cy="1512168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7" name="カギ線コネクタ 6"/>
          <p:cNvCxnSpPr>
            <a:stCxn id="4" idx="0"/>
            <a:endCxn id="43" idx="1"/>
          </p:cNvCxnSpPr>
          <p:nvPr userDrawn="1"/>
        </p:nvCxnSpPr>
        <p:spPr>
          <a:xfrm rot="16200000" flipV="1">
            <a:off x="1293878" y="3846900"/>
            <a:ext cx="2305169" cy="1008112"/>
          </a:xfrm>
          <a:prstGeom prst="bentConnector4">
            <a:avLst>
              <a:gd name="adj1" fmla="val 11875"/>
              <a:gd name="adj2" fmla="val 21553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カギ線コネクタ 29"/>
          <p:cNvCxnSpPr>
            <a:stCxn id="12" idx="0"/>
            <a:endCxn id="48" idx="1"/>
          </p:cNvCxnSpPr>
          <p:nvPr userDrawn="1"/>
        </p:nvCxnSpPr>
        <p:spPr>
          <a:xfrm rot="16200000" flipV="1">
            <a:off x="8735814" y="3174172"/>
            <a:ext cx="2308904" cy="2349832"/>
          </a:xfrm>
          <a:prstGeom prst="bentConnector4">
            <a:avLst>
              <a:gd name="adj1" fmla="val 12600"/>
              <a:gd name="adj2" fmla="val 10972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カギ線コネクタ 32"/>
          <p:cNvCxnSpPr>
            <a:stCxn id="10" idx="2"/>
            <a:endCxn id="50" idx="1"/>
          </p:cNvCxnSpPr>
          <p:nvPr userDrawn="1"/>
        </p:nvCxnSpPr>
        <p:spPr>
          <a:xfrm rot="5400000">
            <a:off x="5052423" y="5062011"/>
            <a:ext cx="1079207" cy="2826360"/>
          </a:xfrm>
          <a:prstGeom prst="bentConnector4">
            <a:avLst>
              <a:gd name="adj1" fmla="val 43501"/>
              <a:gd name="adj2" fmla="val 108088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カギ線コネクタ 36"/>
          <p:cNvCxnSpPr>
            <a:stCxn id="13" idx="2"/>
            <a:endCxn id="52" idx="1"/>
          </p:cNvCxnSpPr>
          <p:nvPr userDrawn="1"/>
        </p:nvCxnSpPr>
        <p:spPr>
          <a:xfrm rot="5400000">
            <a:off x="12818167" y="4713091"/>
            <a:ext cx="1079207" cy="3524200"/>
          </a:xfrm>
          <a:prstGeom prst="bentConnector4">
            <a:avLst>
              <a:gd name="adj1" fmla="val 43501"/>
              <a:gd name="adj2" fmla="val 106487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正方形/長方形 42"/>
          <p:cNvSpPr/>
          <p:nvPr userDrawn="1"/>
        </p:nvSpPr>
        <p:spPr>
          <a:xfrm>
            <a:off x="1942406" y="3054355"/>
            <a:ext cx="288032" cy="288032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正方形/長方形 47"/>
          <p:cNvSpPr/>
          <p:nvPr userDrawn="1"/>
        </p:nvSpPr>
        <p:spPr>
          <a:xfrm>
            <a:off x="8715350" y="3054355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0" name="正方形/長方形 49"/>
          <p:cNvSpPr/>
          <p:nvPr userDrawn="1"/>
        </p:nvSpPr>
        <p:spPr>
          <a:xfrm>
            <a:off x="4178846" y="6874514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正方形/長方形 51"/>
          <p:cNvSpPr/>
          <p:nvPr userDrawn="1"/>
        </p:nvSpPr>
        <p:spPr>
          <a:xfrm>
            <a:off x="11595670" y="6874514"/>
            <a:ext cx="283840" cy="280561"/>
          </a:xfrm>
          <a:prstGeom prst="rect">
            <a:avLst/>
          </a:prstGeom>
          <a:noFill/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79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25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animBg="1"/>
      <p:bldP spid="10" grpId="0" animBg="1"/>
      <p:bldP spid="12" grpId="0" animBg="1"/>
      <p:bldP spid="13" grpId="0" animBg="1"/>
      <p:bldP spid="18" grpId="0"/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/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/>
      <p:bldP spid="2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4" name="円/楕円 13"/>
          <p:cNvSpPr/>
          <p:nvPr userDrawn="1"/>
        </p:nvSpPr>
        <p:spPr>
          <a:xfrm>
            <a:off x="8531138" y="2407196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8856860" y="2713231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6" name="円/楕円 15"/>
          <p:cNvSpPr/>
          <p:nvPr userDrawn="1"/>
        </p:nvSpPr>
        <p:spPr>
          <a:xfrm>
            <a:off x="8531138" y="805982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8856860" y="836585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19" name="直線コネクタ 18"/>
          <p:cNvCxnSpPr>
            <a:stCxn id="16" idx="0"/>
            <a:endCxn id="14" idx="4"/>
          </p:cNvCxnSpPr>
          <p:nvPr userDrawn="1"/>
        </p:nvCxnSpPr>
        <p:spPr>
          <a:xfrm flipV="1">
            <a:off x="9161208" y="3667336"/>
            <a:ext cx="0" cy="439248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円/楕円 29"/>
          <p:cNvSpPr/>
          <p:nvPr userDrawn="1"/>
        </p:nvSpPr>
        <p:spPr>
          <a:xfrm>
            <a:off x="6010858" y="388336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336580" y="418939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5" name="円/楕円 34"/>
          <p:cNvSpPr/>
          <p:nvPr userDrawn="1"/>
        </p:nvSpPr>
        <p:spPr>
          <a:xfrm>
            <a:off x="6010858" y="6583660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6336580" y="6889695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円/楕円 36"/>
          <p:cNvSpPr/>
          <p:nvPr userDrawn="1"/>
        </p:nvSpPr>
        <p:spPr>
          <a:xfrm>
            <a:off x="11087422" y="389576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8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11413144" y="420179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円/楕円 38"/>
          <p:cNvSpPr/>
          <p:nvPr userDrawn="1"/>
        </p:nvSpPr>
        <p:spPr>
          <a:xfrm>
            <a:off x="11087422" y="6596064"/>
            <a:ext cx="1260140" cy="1260140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11413144" y="6902099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cxnSp>
        <p:nvCxnSpPr>
          <p:cNvPr id="42" name="直線コネクタ 41"/>
          <p:cNvCxnSpPr/>
          <p:nvPr userDrawn="1"/>
        </p:nvCxnSpPr>
        <p:spPr>
          <a:xfrm>
            <a:off x="7270998" y="4783460"/>
            <a:ext cx="3816424" cy="216024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 userDrawn="1"/>
        </p:nvCxnSpPr>
        <p:spPr>
          <a:xfrm flipH="1">
            <a:off x="7270998" y="4783460"/>
            <a:ext cx="3816424" cy="2160240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 userDrawn="1"/>
        </p:nvSpPr>
        <p:spPr>
          <a:xfrm>
            <a:off x="7379803" y="4064173"/>
            <a:ext cx="3599607" cy="3599607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 w="98425" cmpd="thinThick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23026" y="5288607"/>
            <a:ext cx="3312368" cy="1296144"/>
          </a:xfrm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  <p:sp>
        <p:nvSpPr>
          <p:cNvPr id="54" name="テキスト プレースホルダー 11"/>
          <p:cNvSpPr>
            <a:spLocks noGrp="1"/>
          </p:cNvSpPr>
          <p:nvPr>
            <p:ph type="body" sz="quarter" idx="56" hasCustomPrompt="1"/>
          </p:nvPr>
        </p:nvSpPr>
        <p:spPr>
          <a:xfrm>
            <a:off x="10331338" y="2263180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5" name="テキスト プレースホルダー 11"/>
          <p:cNvSpPr>
            <a:spLocks noGrp="1"/>
          </p:cNvSpPr>
          <p:nvPr>
            <p:ph type="body" sz="quarter" idx="57" hasCustomPrompt="1"/>
          </p:nvPr>
        </p:nvSpPr>
        <p:spPr>
          <a:xfrm>
            <a:off x="10331338" y="2839244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58" hasCustomPrompt="1"/>
          </p:nvPr>
        </p:nvSpPr>
        <p:spPr>
          <a:xfrm>
            <a:off x="12851618" y="3769169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7" name="テキスト プレースホルダー 11"/>
          <p:cNvSpPr>
            <a:spLocks noGrp="1"/>
          </p:cNvSpPr>
          <p:nvPr>
            <p:ph type="body" sz="quarter" idx="59" hasCustomPrompt="1"/>
          </p:nvPr>
        </p:nvSpPr>
        <p:spPr>
          <a:xfrm>
            <a:off x="12851618" y="4345233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8" name="テキスト プレースホルダー 11"/>
          <p:cNvSpPr>
            <a:spLocks noGrp="1"/>
          </p:cNvSpPr>
          <p:nvPr>
            <p:ph type="body" sz="quarter" idx="60" hasCustomPrompt="1"/>
          </p:nvPr>
        </p:nvSpPr>
        <p:spPr>
          <a:xfrm>
            <a:off x="12851618" y="6511652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59" name="テキスト プレースホルダー 11"/>
          <p:cNvSpPr>
            <a:spLocks noGrp="1"/>
          </p:cNvSpPr>
          <p:nvPr>
            <p:ph type="body" sz="quarter" idx="61" hasCustomPrompt="1"/>
          </p:nvPr>
        </p:nvSpPr>
        <p:spPr>
          <a:xfrm>
            <a:off x="12851618" y="7087716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0" name="テキスト プレースホルダー 11"/>
          <p:cNvSpPr>
            <a:spLocks noGrp="1"/>
          </p:cNvSpPr>
          <p:nvPr>
            <p:ph type="body" sz="quarter" idx="62" hasCustomPrompt="1"/>
          </p:nvPr>
        </p:nvSpPr>
        <p:spPr>
          <a:xfrm>
            <a:off x="646262" y="3769169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1" name="テキスト プレースホルダー 11"/>
          <p:cNvSpPr>
            <a:spLocks noGrp="1"/>
          </p:cNvSpPr>
          <p:nvPr>
            <p:ph type="body" sz="quarter" idx="63" hasCustomPrompt="1"/>
          </p:nvPr>
        </p:nvSpPr>
        <p:spPr>
          <a:xfrm>
            <a:off x="646262" y="4345233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2" name="テキスト プレースホルダー 11"/>
          <p:cNvSpPr>
            <a:spLocks noGrp="1"/>
          </p:cNvSpPr>
          <p:nvPr>
            <p:ph type="body" sz="quarter" idx="64" hasCustomPrompt="1"/>
          </p:nvPr>
        </p:nvSpPr>
        <p:spPr>
          <a:xfrm>
            <a:off x="646262" y="6067246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3" name="テキスト プレースホルダー 11"/>
          <p:cNvSpPr>
            <a:spLocks noGrp="1"/>
          </p:cNvSpPr>
          <p:nvPr>
            <p:ph type="body" sz="quarter" idx="65" hasCustomPrompt="1"/>
          </p:nvPr>
        </p:nvSpPr>
        <p:spPr>
          <a:xfrm>
            <a:off x="646262" y="6643310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4" name="テキスト プレースホルダー 11"/>
          <p:cNvSpPr>
            <a:spLocks noGrp="1"/>
          </p:cNvSpPr>
          <p:nvPr>
            <p:ph type="body" sz="quarter" idx="66" hasCustomPrompt="1"/>
          </p:nvPr>
        </p:nvSpPr>
        <p:spPr>
          <a:xfrm>
            <a:off x="3238550" y="8009157"/>
            <a:ext cx="4932548" cy="647650"/>
          </a:xfrm>
        </p:spPr>
        <p:txBody>
          <a:bodyPr anchor="ctr">
            <a:noAutofit/>
          </a:bodyPr>
          <a:lstStyle>
            <a:lvl1pPr algn="l">
              <a:defRPr sz="36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5" name="テキスト プレースホルダー 11"/>
          <p:cNvSpPr>
            <a:spLocks noGrp="1"/>
          </p:cNvSpPr>
          <p:nvPr>
            <p:ph type="body" sz="quarter" idx="67" hasCustomPrompt="1"/>
          </p:nvPr>
        </p:nvSpPr>
        <p:spPr>
          <a:xfrm>
            <a:off x="3238550" y="8585221"/>
            <a:ext cx="4932548" cy="876454"/>
          </a:xfrm>
        </p:spPr>
        <p:txBody>
          <a:bodyPr anchor="t">
            <a:noAutofit/>
          </a:bodyPr>
          <a:lstStyle>
            <a:lvl1pPr algn="l"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cxnSp>
        <p:nvCxnSpPr>
          <p:cNvPr id="67" name="直線コネクタ 66"/>
          <p:cNvCxnSpPr>
            <a:stCxn id="14" idx="6"/>
            <a:endCxn id="54" idx="1"/>
          </p:cNvCxnSpPr>
          <p:nvPr userDrawn="1"/>
        </p:nvCxnSpPr>
        <p:spPr>
          <a:xfrm flipV="1">
            <a:off x="9791278" y="2587005"/>
            <a:ext cx="540060" cy="450261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6"/>
          <p:cNvCxnSpPr>
            <a:stCxn id="37" idx="6"/>
            <a:endCxn id="56" idx="1"/>
          </p:cNvCxnSpPr>
          <p:nvPr userDrawn="1"/>
        </p:nvCxnSpPr>
        <p:spPr>
          <a:xfrm flipV="1">
            <a:off x="12347562" y="4092994"/>
            <a:ext cx="504056" cy="43284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66"/>
          <p:cNvCxnSpPr>
            <a:stCxn id="30" idx="0"/>
            <a:endCxn id="60" idx="1"/>
          </p:cNvCxnSpPr>
          <p:nvPr userDrawn="1"/>
        </p:nvCxnSpPr>
        <p:spPr>
          <a:xfrm rot="16200000" flipH="1" flipV="1">
            <a:off x="3538778" y="990844"/>
            <a:ext cx="209634" cy="5994666"/>
          </a:xfrm>
          <a:prstGeom prst="bentConnector4">
            <a:avLst>
              <a:gd name="adj1" fmla="val -163519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線コネクタ 66"/>
          <p:cNvCxnSpPr>
            <a:stCxn id="39" idx="6"/>
            <a:endCxn id="58" idx="1"/>
          </p:cNvCxnSpPr>
          <p:nvPr userDrawn="1"/>
        </p:nvCxnSpPr>
        <p:spPr>
          <a:xfrm flipV="1">
            <a:off x="12347562" y="6835477"/>
            <a:ext cx="504056" cy="390657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コネクタ 66"/>
          <p:cNvCxnSpPr>
            <a:stCxn id="35" idx="0"/>
            <a:endCxn id="62" idx="1"/>
          </p:cNvCxnSpPr>
          <p:nvPr userDrawn="1"/>
        </p:nvCxnSpPr>
        <p:spPr>
          <a:xfrm rot="16200000" flipV="1">
            <a:off x="3547301" y="3490033"/>
            <a:ext cx="192589" cy="5994666"/>
          </a:xfrm>
          <a:prstGeom prst="bentConnector4">
            <a:avLst>
              <a:gd name="adj1" fmla="val 386841"/>
              <a:gd name="adj2" fmla="val 103813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線コネクタ 66"/>
          <p:cNvCxnSpPr>
            <a:stCxn id="16" idx="1"/>
            <a:endCxn id="64" idx="1"/>
          </p:cNvCxnSpPr>
          <p:nvPr userDrawn="1"/>
        </p:nvCxnSpPr>
        <p:spPr>
          <a:xfrm rot="16200000" flipH="1" flipV="1">
            <a:off x="5932808" y="5550108"/>
            <a:ext cx="88615" cy="5477131"/>
          </a:xfrm>
          <a:prstGeom prst="bentConnector4">
            <a:avLst>
              <a:gd name="adj1" fmla="val -292087"/>
              <a:gd name="adj2" fmla="val 104174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02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5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25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750"/>
                            </p:stCondLst>
                            <p:childTnLst>
                              <p:par>
                                <p:cTn id="13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7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7750"/>
                            </p:stCondLst>
                            <p:childTnLst>
                              <p:par>
                                <p:cTn id="1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8250"/>
                            </p:stCondLst>
                            <p:childTnLst>
                              <p:par>
                                <p:cTn id="158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9000"/>
                            </p:stCondLst>
                            <p:childTnLst>
                              <p:par>
                                <p:cTn id="1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animBg="1"/>
      <p:bldP spid="15" grpId="0"/>
      <p:bldP spid="16" grpId="0" animBg="1"/>
      <p:bldP spid="18" grpId="0"/>
      <p:bldP spid="30" grpId="0" animBg="1"/>
      <p:bldP spid="31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No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環状矢印 11"/>
          <p:cNvSpPr/>
          <p:nvPr userDrawn="1"/>
        </p:nvSpPr>
        <p:spPr>
          <a:xfrm>
            <a:off x="6136157" y="2821692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環状矢印 13"/>
          <p:cNvSpPr/>
          <p:nvPr userDrawn="1"/>
        </p:nvSpPr>
        <p:spPr>
          <a:xfrm rot="5400000">
            <a:off x="6190878" y="2748915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2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環状矢印 14"/>
          <p:cNvSpPr/>
          <p:nvPr userDrawn="1"/>
        </p:nvSpPr>
        <p:spPr>
          <a:xfrm rot="10800000">
            <a:off x="6280966" y="2839244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3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環状矢印 15"/>
          <p:cNvSpPr/>
          <p:nvPr userDrawn="1"/>
        </p:nvSpPr>
        <p:spPr>
          <a:xfrm rot="16200000">
            <a:off x="6190878" y="2911252"/>
            <a:ext cx="5904656" cy="5904656"/>
          </a:xfrm>
          <a:prstGeom prst="circularArrow">
            <a:avLst>
              <a:gd name="adj1" fmla="val 7904"/>
              <a:gd name="adj2" fmla="val 1116539"/>
              <a:gd name="adj3" fmla="val 15192833"/>
              <a:gd name="adj4" fmla="val 10800000"/>
              <a:gd name="adj5" fmla="val 11694"/>
            </a:avLst>
          </a:prstGeom>
          <a:solidFill>
            <a:srgbClr val="FFFFFF">
              <a:alpha val="40000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テキスト プレースホルダー 11"/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1006302" y="2713656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9" name="テキスト プレースホルダー 11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06302" y="3361307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正方形/長方形 8"/>
          <p:cNvSpPr/>
          <p:nvPr userDrawn="1"/>
        </p:nvSpPr>
        <p:spPr>
          <a:xfrm>
            <a:off x="862286" y="2532891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直線コネクタ 66"/>
          <p:cNvCxnSpPr>
            <a:stCxn id="44" idx="1"/>
            <a:endCxn id="9" idx="3"/>
          </p:cNvCxnSpPr>
          <p:nvPr userDrawn="1"/>
        </p:nvCxnSpPr>
        <p:spPr>
          <a:xfrm rot="10800000">
            <a:off x="6118871" y="3910204"/>
            <a:ext cx="828091" cy="459210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プレースホルダー 11"/>
          <p:cNvSpPr>
            <a:spLocks noGrp="1"/>
          </p:cNvSpPr>
          <p:nvPr>
            <p:ph type="body" sz="quarter" idx="19" hasCustomPrompt="1"/>
          </p:nvPr>
        </p:nvSpPr>
        <p:spPr>
          <a:xfrm>
            <a:off x="12311558" y="2680038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5" name="テキスト プレースホルダー 11"/>
          <p:cNvSpPr>
            <a:spLocks noGrp="1"/>
          </p:cNvSpPr>
          <p:nvPr>
            <p:ph type="body" sz="quarter" idx="20" hasCustomPrompt="1"/>
          </p:nvPr>
        </p:nvSpPr>
        <p:spPr>
          <a:xfrm>
            <a:off x="12311558" y="3327689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26" name="正方形/長方形 25"/>
          <p:cNvSpPr/>
          <p:nvPr userDrawn="1"/>
        </p:nvSpPr>
        <p:spPr>
          <a:xfrm>
            <a:off x="12167542" y="2499273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直線コネクタ 66"/>
          <p:cNvCxnSpPr>
            <a:stCxn id="48" idx="3"/>
            <a:endCxn id="26" idx="1"/>
          </p:cNvCxnSpPr>
          <p:nvPr userDrawn="1"/>
        </p:nvCxnSpPr>
        <p:spPr>
          <a:xfrm flipV="1">
            <a:off x="11303446" y="3876586"/>
            <a:ext cx="864096" cy="456825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テキスト プレースホルダー 11"/>
          <p:cNvSpPr>
            <a:spLocks noGrp="1"/>
          </p:cNvSpPr>
          <p:nvPr>
            <p:ph type="body" sz="quarter" idx="21" hasCustomPrompt="1"/>
          </p:nvPr>
        </p:nvSpPr>
        <p:spPr>
          <a:xfrm>
            <a:off x="1006301" y="6458072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1" name="テキスト プレースホルダー 11"/>
          <p:cNvSpPr>
            <a:spLocks noGrp="1"/>
          </p:cNvSpPr>
          <p:nvPr>
            <p:ph type="body" sz="quarter" idx="22" hasCustomPrompt="1"/>
          </p:nvPr>
        </p:nvSpPr>
        <p:spPr>
          <a:xfrm>
            <a:off x="1006301" y="7105723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2" name="正方形/長方形 31"/>
          <p:cNvSpPr/>
          <p:nvPr userDrawn="1"/>
        </p:nvSpPr>
        <p:spPr>
          <a:xfrm>
            <a:off x="862285" y="6277307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直線コネクタ 66"/>
          <p:cNvCxnSpPr>
            <a:stCxn id="52" idx="1"/>
            <a:endCxn id="32" idx="3"/>
          </p:cNvCxnSpPr>
          <p:nvPr userDrawn="1"/>
        </p:nvCxnSpPr>
        <p:spPr>
          <a:xfrm rot="10800000" flipV="1">
            <a:off x="6118869" y="7393750"/>
            <a:ext cx="828092" cy="260870"/>
          </a:xfrm>
          <a:prstGeom prst="bentConnector3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プレースホルダー 11"/>
          <p:cNvSpPr>
            <a:spLocks noGrp="1"/>
          </p:cNvSpPr>
          <p:nvPr>
            <p:ph type="body" sz="quarter" idx="23" hasCustomPrompt="1"/>
          </p:nvPr>
        </p:nvSpPr>
        <p:spPr>
          <a:xfrm>
            <a:off x="12311558" y="6458072"/>
            <a:ext cx="4991339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8" name="テキスト プレースホルダー 11"/>
          <p:cNvSpPr>
            <a:spLocks noGrp="1"/>
          </p:cNvSpPr>
          <p:nvPr>
            <p:ph type="body" sz="quarter" idx="24" hasCustomPrompt="1"/>
          </p:nvPr>
        </p:nvSpPr>
        <p:spPr>
          <a:xfrm>
            <a:off x="12311558" y="7105723"/>
            <a:ext cx="4991339" cy="1766581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39" name="正方形/長方形 38"/>
          <p:cNvSpPr/>
          <p:nvPr userDrawn="1"/>
        </p:nvSpPr>
        <p:spPr>
          <a:xfrm>
            <a:off x="12167542" y="6277307"/>
            <a:ext cx="5256584" cy="2754625"/>
          </a:xfrm>
          <a:prstGeom prst="rect">
            <a:avLst/>
          </a:prstGeom>
          <a:solidFill>
            <a:srgbClr val="FFFFFF">
              <a:alpha val="10196"/>
            </a:srgbClr>
          </a:solidFill>
          <a:ln w="98425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直線コネクタ 66"/>
          <p:cNvCxnSpPr>
            <a:stCxn id="51" idx="3"/>
            <a:endCxn id="39" idx="1"/>
          </p:cNvCxnSpPr>
          <p:nvPr userDrawn="1"/>
        </p:nvCxnSpPr>
        <p:spPr>
          <a:xfrm>
            <a:off x="11339451" y="7393750"/>
            <a:ext cx="828091" cy="260870"/>
          </a:xfrm>
          <a:prstGeom prst="bentConnector3">
            <a:avLst>
              <a:gd name="adj1" fmla="val 50000"/>
            </a:avLst>
          </a:prstGeom>
          <a:ln w="28575">
            <a:solidFill>
              <a:srgbClr val="FFFFFF">
                <a:alpha val="50196"/>
              </a:srgbClr>
            </a:solidFill>
            <a:prstDash val="sysDot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6946961" y="3955367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48" hasCustomPrompt="1"/>
          </p:nvPr>
        </p:nvSpPr>
        <p:spPr>
          <a:xfrm>
            <a:off x="10475353" y="3919364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1" name="図プレースホルダー 5"/>
          <p:cNvSpPr>
            <a:spLocks noGrp="1"/>
          </p:cNvSpPr>
          <p:nvPr>
            <p:ph type="pic" sz="quarter" idx="49" hasCustomPrompt="1"/>
          </p:nvPr>
        </p:nvSpPr>
        <p:spPr>
          <a:xfrm>
            <a:off x="10511358" y="6979703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2" name="図プレースホルダー 5"/>
          <p:cNvSpPr>
            <a:spLocks noGrp="1"/>
          </p:cNvSpPr>
          <p:nvPr>
            <p:ph type="pic" sz="quarter" idx="50" hasCustomPrompt="1"/>
          </p:nvPr>
        </p:nvSpPr>
        <p:spPr>
          <a:xfrm>
            <a:off x="6946961" y="6979703"/>
            <a:ext cx="828093" cy="828093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6" name="テキスト プレースホルダー 11"/>
          <p:cNvSpPr>
            <a:spLocks noGrp="1"/>
          </p:cNvSpPr>
          <p:nvPr>
            <p:ph type="body" sz="quarter" idx="33" hasCustomPrompt="1"/>
          </p:nvPr>
        </p:nvSpPr>
        <p:spPr>
          <a:xfrm>
            <a:off x="7523026" y="5288607"/>
            <a:ext cx="3312368" cy="1296144"/>
          </a:xfrm>
        </p:spPr>
        <p:txBody>
          <a:bodyPr anchor="ctr">
            <a:noAutofit/>
          </a:bodyPr>
          <a:lstStyle>
            <a:lvl1pPr algn="ctr">
              <a:lnSpc>
                <a:spcPts val="4500"/>
              </a:lnSpc>
              <a:defRPr sz="4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altLang="ja-JP" dirty="0"/>
              <a:t>TEXT</a:t>
            </a:r>
            <a:br>
              <a:rPr lang="en-US" altLang="ja-JP" dirty="0"/>
            </a:br>
            <a:r>
              <a:rPr lang="en-US" altLang="ja-JP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68617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5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750"/>
                            </p:stCondLst>
                            <p:childTnLst>
                              <p:par>
                                <p:cTn id="7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5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9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animBg="1"/>
      <p:bldP spid="14" grpId="0" animBg="1"/>
      <p:bldP spid="15" grpId="0" animBg="1"/>
      <p:bldP spid="16" grpId="0" animBg="1"/>
      <p:bldP spid="1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2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3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/>
      <p:bldP spid="44" grpId="0"/>
      <p:bldP spid="48" grpId="0"/>
      <p:bldP spid="51" grpId="0"/>
      <p:bldP spid="52" grpId="0"/>
      <p:bldP spid="5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3958630" y="6726195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5375425" y="7014228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5389500" y="7987961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3789724" y="7409542"/>
            <a:ext cx="5265660" cy="9144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2412460" y="7216682"/>
            <a:ext cx="5265660" cy="9144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4900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998" y="2929141"/>
            <a:ext cx="12002616" cy="67514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110" y="4698754"/>
            <a:ext cx="730514" cy="730514"/>
          </a:xfrm>
          <a:prstGeom prst="rect">
            <a:avLst/>
          </a:prstGeom>
        </p:spPr>
      </p:pic>
      <p:grpSp>
        <p:nvGrpSpPr>
          <p:cNvPr id="12" name="グループ化 11"/>
          <p:cNvGrpSpPr/>
          <p:nvPr userDrawn="1"/>
        </p:nvGrpSpPr>
        <p:grpSpPr>
          <a:xfrm>
            <a:off x="1029022" y="3296755"/>
            <a:ext cx="2277393" cy="1301110"/>
            <a:chOff x="3409429" y="2695228"/>
            <a:chExt cx="2277393" cy="1301110"/>
          </a:xfrm>
        </p:grpSpPr>
        <p:sp>
          <p:nvSpPr>
            <p:cNvPr id="14" name="正方形/長方形 13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二等辺三角形 14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6" name="テキスト プレースホルダー 70"/>
          <p:cNvSpPr>
            <a:spLocks noGrp="1"/>
          </p:cNvSpPr>
          <p:nvPr>
            <p:ph type="body" sz="quarter" idx="54" hasCustomPrompt="1"/>
          </p:nvPr>
        </p:nvSpPr>
        <p:spPr>
          <a:xfrm>
            <a:off x="1146175" y="3512779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18" name="図 1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249" y="6857478"/>
            <a:ext cx="730514" cy="730514"/>
          </a:xfrm>
          <a:prstGeom prst="rect">
            <a:avLst/>
          </a:prstGeom>
        </p:spPr>
      </p:pic>
      <p:grpSp>
        <p:nvGrpSpPr>
          <p:cNvPr id="19" name="グループ化 18"/>
          <p:cNvGrpSpPr/>
          <p:nvPr userDrawn="1"/>
        </p:nvGrpSpPr>
        <p:grpSpPr>
          <a:xfrm>
            <a:off x="2574161" y="5455479"/>
            <a:ext cx="2277393" cy="1301110"/>
            <a:chOff x="3409429" y="2695228"/>
            <a:chExt cx="2277393" cy="1301110"/>
          </a:xfrm>
        </p:grpSpPr>
        <p:sp>
          <p:nvSpPr>
            <p:cNvPr id="20" name="正方形/長方形 1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二等辺三角形 2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2" name="テキスト プレースホルダー 70"/>
          <p:cNvSpPr>
            <a:spLocks noGrp="1"/>
          </p:cNvSpPr>
          <p:nvPr>
            <p:ph type="body" sz="quarter" idx="55" hasCustomPrompt="1"/>
          </p:nvPr>
        </p:nvSpPr>
        <p:spPr>
          <a:xfrm>
            <a:off x="2691314" y="5671503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3" name="図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6902" y="6198682"/>
            <a:ext cx="730514" cy="730514"/>
          </a:xfrm>
          <a:prstGeom prst="rect">
            <a:avLst/>
          </a:prstGeom>
        </p:spPr>
      </p:pic>
      <p:grpSp>
        <p:nvGrpSpPr>
          <p:cNvPr id="24" name="グループ化 23"/>
          <p:cNvGrpSpPr/>
          <p:nvPr userDrawn="1"/>
        </p:nvGrpSpPr>
        <p:grpSpPr>
          <a:xfrm>
            <a:off x="5614814" y="4796683"/>
            <a:ext cx="2277393" cy="1301110"/>
            <a:chOff x="3409429" y="2695228"/>
            <a:chExt cx="2277393" cy="1301110"/>
          </a:xfrm>
        </p:grpSpPr>
        <p:sp>
          <p:nvSpPr>
            <p:cNvPr id="25" name="正方形/長方形 2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二等辺三角形 2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7" name="テキスト プレースホルダー 70"/>
          <p:cNvSpPr>
            <a:spLocks noGrp="1"/>
          </p:cNvSpPr>
          <p:nvPr>
            <p:ph type="body" sz="quarter" idx="56" hasCustomPrompt="1"/>
          </p:nvPr>
        </p:nvSpPr>
        <p:spPr>
          <a:xfrm>
            <a:off x="5731967" y="5012707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28" name="図 2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6862" y="3953211"/>
            <a:ext cx="730514" cy="730514"/>
          </a:xfrm>
          <a:prstGeom prst="rect">
            <a:avLst/>
          </a:prstGeom>
        </p:spPr>
      </p:pic>
      <p:grpSp>
        <p:nvGrpSpPr>
          <p:cNvPr id="29" name="グループ化 28"/>
          <p:cNvGrpSpPr/>
          <p:nvPr userDrawn="1"/>
        </p:nvGrpSpPr>
        <p:grpSpPr>
          <a:xfrm>
            <a:off x="5254774" y="2551212"/>
            <a:ext cx="2277393" cy="1301110"/>
            <a:chOff x="3409429" y="2695228"/>
            <a:chExt cx="2277393" cy="1301110"/>
          </a:xfrm>
        </p:grpSpPr>
        <p:sp>
          <p:nvSpPr>
            <p:cNvPr id="30" name="正方形/長方形 2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二等辺三角形 3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2" name="テキスト プレースホルダー 70"/>
          <p:cNvSpPr>
            <a:spLocks noGrp="1"/>
          </p:cNvSpPr>
          <p:nvPr>
            <p:ph type="body" sz="quarter" idx="57" hasCustomPrompt="1"/>
          </p:nvPr>
        </p:nvSpPr>
        <p:spPr>
          <a:xfrm>
            <a:off x="5371927" y="2767236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3" name="図 3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2789" y="4419106"/>
            <a:ext cx="730514" cy="730514"/>
          </a:xfrm>
          <a:prstGeom prst="rect">
            <a:avLst/>
          </a:prstGeom>
        </p:spPr>
      </p:pic>
      <p:grpSp>
        <p:nvGrpSpPr>
          <p:cNvPr id="34" name="グループ化 33"/>
          <p:cNvGrpSpPr/>
          <p:nvPr userDrawn="1"/>
        </p:nvGrpSpPr>
        <p:grpSpPr>
          <a:xfrm>
            <a:off x="8400701" y="3017107"/>
            <a:ext cx="2277393" cy="1301110"/>
            <a:chOff x="3409429" y="2695228"/>
            <a:chExt cx="2277393" cy="1301110"/>
          </a:xfrm>
        </p:grpSpPr>
        <p:sp>
          <p:nvSpPr>
            <p:cNvPr id="35" name="正方形/長方形 34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二等辺三角形 35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37" name="テキスト プレースホルダー 70"/>
          <p:cNvSpPr>
            <a:spLocks noGrp="1"/>
          </p:cNvSpPr>
          <p:nvPr>
            <p:ph type="body" sz="quarter" idx="58" hasCustomPrompt="1"/>
          </p:nvPr>
        </p:nvSpPr>
        <p:spPr>
          <a:xfrm>
            <a:off x="8517854" y="3233131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pic>
        <p:nvPicPr>
          <p:cNvPr id="38" name="図 3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5334" y="7233005"/>
            <a:ext cx="730514" cy="730514"/>
          </a:xfrm>
          <a:prstGeom prst="rect">
            <a:avLst/>
          </a:prstGeom>
        </p:spPr>
      </p:pic>
      <p:grpSp>
        <p:nvGrpSpPr>
          <p:cNvPr id="39" name="グループ化 38"/>
          <p:cNvGrpSpPr/>
          <p:nvPr userDrawn="1"/>
        </p:nvGrpSpPr>
        <p:grpSpPr>
          <a:xfrm>
            <a:off x="9503246" y="5831006"/>
            <a:ext cx="2277393" cy="1301110"/>
            <a:chOff x="3409429" y="2695228"/>
            <a:chExt cx="2277393" cy="1301110"/>
          </a:xfrm>
        </p:grpSpPr>
        <p:sp>
          <p:nvSpPr>
            <p:cNvPr id="40" name="正方形/長方形 39"/>
            <p:cNvSpPr/>
            <p:nvPr userDrawn="1"/>
          </p:nvSpPr>
          <p:spPr>
            <a:xfrm>
              <a:off x="3409429" y="2695228"/>
              <a:ext cx="2277393" cy="1008112"/>
            </a:xfrm>
            <a:prstGeom prst="rect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二等辺三角形 40"/>
            <p:cNvSpPr/>
            <p:nvPr userDrawn="1"/>
          </p:nvSpPr>
          <p:spPr>
            <a:xfrm rot="10800000">
              <a:off x="4382897" y="3703340"/>
              <a:ext cx="339878" cy="292998"/>
            </a:xfrm>
            <a:prstGeom prst="triangle">
              <a:avLst/>
            </a:prstGeom>
            <a:solidFill>
              <a:srgbClr val="FFFFFF">
                <a:alpha val="10196"/>
              </a:srgbClr>
            </a:solidFill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42" name="テキスト プレースホルダー 70"/>
          <p:cNvSpPr>
            <a:spLocks noGrp="1"/>
          </p:cNvSpPr>
          <p:nvPr>
            <p:ph type="body" sz="quarter" idx="59" hasCustomPrompt="1"/>
          </p:nvPr>
        </p:nvSpPr>
        <p:spPr>
          <a:xfrm>
            <a:off x="9620399" y="6047030"/>
            <a:ext cx="2016224" cy="812611"/>
          </a:xfrm>
        </p:spPr>
        <p:txBody>
          <a:bodyPr anchor="ctr">
            <a:normAutofit/>
          </a:bodyPr>
          <a:lstStyle>
            <a:lvl1pPr algn="ctr">
              <a:lnSpc>
                <a:spcPts val="2000"/>
              </a:lnSpc>
              <a:defRPr sz="4000"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3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12163399" y="3991372"/>
            <a:ext cx="5118716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4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12163399" y="4639444"/>
            <a:ext cx="5118716" cy="3024336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3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7500"/>
                            </p:stCondLst>
                            <p:childTnLst>
                              <p:par>
                                <p:cTn id="97" presetID="2" presetClass="entr" presetSubtype="2" decel="100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allAtOnce">
        <p:tmplLst>
          <p:tmpl lvl="1">
            <p:tnLst>
              <p:par>
                <p:cTn presetID="2" presetClass="entr" presetSubtype="1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4" name="図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390" y="1673614"/>
            <a:ext cx="14617624" cy="8222414"/>
          </a:xfrm>
          <a:prstGeom prst="rect">
            <a:avLst/>
          </a:prstGeom>
        </p:spPr>
      </p:pic>
      <p:sp>
        <p:nvSpPr>
          <p:cNvPr id="8" name="グラフ プレースホルダー 7"/>
          <p:cNvSpPr>
            <a:spLocks noGrp="1"/>
          </p:cNvSpPr>
          <p:nvPr>
            <p:ph type="chart" sz="quarter" idx="19" hasCustomPrompt="1"/>
          </p:nvPr>
        </p:nvSpPr>
        <p:spPr>
          <a:xfrm>
            <a:off x="2518470" y="283924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5" name="グラフ プレースホルダー 7"/>
          <p:cNvSpPr>
            <a:spLocks noGrp="1"/>
          </p:cNvSpPr>
          <p:nvPr>
            <p:ph type="chart" sz="quarter" idx="20" hasCustomPrompt="1"/>
          </p:nvPr>
        </p:nvSpPr>
        <p:spPr>
          <a:xfrm>
            <a:off x="4030638" y="607960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6" name="グラフ プレースホルダー 7"/>
          <p:cNvSpPr>
            <a:spLocks noGrp="1"/>
          </p:cNvSpPr>
          <p:nvPr>
            <p:ph type="chart" sz="quarter" idx="21" hasCustomPrompt="1"/>
          </p:nvPr>
        </p:nvSpPr>
        <p:spPr>
          <a:xfrm>
            <a:off x="7703046" y="5143500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7" name="グラフ プレースホルダー 7"/>
          <p:cNvSpPr>
            <a:spLocks noGrp="1"/>
          </p:cNvSpPr>
          <p:nvPr>
            <p:ph type="chart" sz="quarter" idx="22" hasCustomPrompt="1"/>
          </p:nvPr>
        </p:nvSpPr>
        <p:spPr>
          <a:xfrm>
            <a:off x="8026400" y="2407196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8" name="グラフ プレースホルダー 7"/>
          <p:cNvSpPr>
            <a:spLocks noGrp="1"/>
          </p:cNvSpPr>
          <p:nvPr>
            <p:ph type="chart" sz="quarter" idx="23" hasCustomPrompt="1"/>
          </p:nvPr>
        </p:nvSpPr>
        <p:spPr>
          <a:xfrm>
            <a:off x="11591478" y="2839244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  <p:sp>
        <p:nvSpPr>
          <p:cNvPr id="49" name="グラフ プレースホルダー 7"/>
          <p:cNvSpPr>
            <a:spLocks noGrp="1"/>
          </p:cNvSpPr>
          <p:nvPr>
            <p:ph type="chart" sz="quarter" idx="24" hasCustomPrompt="1"/>
          </p:nvPr>
        </p:nvSpPr>
        <p:spPr>
          <a:xfrm>
            <a:off x="13391678" y="5935588"/>
            <a:ext cx="2232025" cy="2232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</p:txBody>
      </p:sp>
    </p:spTree>
    <p:extLst>
      <p:ext uri="{BB962C8B-B14F-4D97-AF65-F5344CB8AC3E}">
        <p14:creationId xmlns:p14="http://schemas.microsoft.com/office/powerpoint/2010/main" val="249862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45" grpId="0"/>
      <p:bldP spid="46" grpId="0"/>
      <p:bldP spid="47" grpId="0"/>
      <p:bldP spid="48" grpId="0"/>
      <p:bldP spid="49" grpId="0"/>
    </p:bldLst>
  </p:timing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- N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8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287222" y="2839244"/>
            <a:ext cx="79911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9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287222" y="3487316"/>
            <a:ext cx="7991103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0" name="テキスト プレースホルダー 11"/>
          <p:cNvSpPr>
            <a:spLocks noGrp="1"/>
          </p:cNvSpPr>
          <p:nvPr>
            <p:ph type="body" sz="quarter" idx="16" hasCustomPrompt="1"/>
          </p:nvPr>
        </p:nvSpPr>
        <p:spPr>
          <a:xfrm>
            <a:off x="9289007" y="6079604"/>
            <a:ext cx="7991103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7" hasCustomPrompt="1"/>
          </p:nvPr>
        </p:nvSpPr>
        <p:spPr>
          <a:xfrm>
            <a:off x="9289007" y="6727676"/>
            <a:ext cx="7991103" cy="2016224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54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pic>
        <p:nvPicPr>
          <p:cNvPr id="9" name="図 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11358" y="4495428"/>
            <a:ext cx="5520709" cy="5092476"/>
          </a:xfrm>
          <a:prstGeom prst="rect">
            <a:avLst/>
          </a:prstGeom>
          <a:effectLst/>
        </p:spPr>
      </p:pic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9142413" y="2335188"/>
            <a:ext cx="8135912" cy="647650"/>
          </a:xfrm>
        </p:spPr>
        <p:txBody>
          <a:bodyPr anchor="ctr">
            <a:noAutofit/>
          </a:bodyPr>
          <a:lstStyle>
            <a:lvl1pPr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9142413" y="2983260"/>
            <a:ext cx="8135912" cy="1440160"/>
          </a:xfrm>
        </p:spPr>
        <p:txBody>
          <a:bodyPr anchor="t">
            <a:no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8" name="図プレースホルダー 7"/>
          <p:cNvSpPr>
            <a:spLocks noGrp="1"/>
          </p:cNvSpPr>
          <p:nvPr>
            <p:ph type="pic" sz="quarter" idx="19" hasCustomPrompt="1"/>
          </p:nvPr>
        </p:nvSpPr>
        <p:spPr>
          <a:xfrm>
            <a:off x="10865016" y="5935588"/>
            <a:ext cx="4813392" cy="3652316"/>
          </a:xfrm>
          <a:solidFill>
            <a:schemeClr val="bg1">
              <a:alpha val="22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862013" y="2335188"/>
            <a:ext cx="8064500" cy="71294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animBg="1"/>
      <p:bldP spid="6" grpId="0" build="p"/>
    </p:bldLst>
  </p:timing>
  <p:hf hd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14" hasCustomPrompt="1"/>
          </p:nvPr>
        </p:nvSpPr>
        <p:spPr>
          <a:xfrm>
            <a:off x="862286" y="7375748"/>
            <a:ext cx="16489832" cy="647650"/>
          </a:xfrm>
        </p:spPr>
        <p:txBody>
          <a:bodyPr anchor="ctr">
            <a:noAutofit/>
          </a:bodyPr>
          <a:lstStyle>
            <a:lvl1pPr algn="ctr">
              <a:defRPr sz="4400">
                <a:solidFill>
                  <a:schemeClr val="accent1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4" name="テキスト プレースホルダー 11"/>
          <p:cNvSpPr>
            <a:spLocks noGrp="1"/>
          </p:cNvSpPr>
          <p:nvPr>
            <p:ph type="body" sz="quarter" idx="15" hasCustomPrompt="1"/>
          </p:nvPr>
        </p:nvSpPr>
        <p:spPr>
          <a:xfrm>
            <a:off x="862286" y="8023820"/>
            <a:ext cx="16489832" cy="1440160"/>
          </a:xfrm>
        </p:spPr>
        <p:txBody>
          <a:bodyPr anchor="t">
            <a:noAutofit/>
          </a:bodyPr>
          <a:lstStyle>
            <a:lvl1pPr algn="ctr"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6" name="グラフ プレースホルダー 5"/>
          <p:cNvSpPr>
            <a:spLocks noGrp="1"/>
          </p:cNvSpPr>
          <p:nvPr>
            <p:ph type="chart" sz="quarter" idx="20" hasCustomPrompt="1"/>
          </p:nvPr>
        </p:nvSpPr>
        <p:spPr>
          <a:xfrm>
            <a:off x="862013" y="2335189"/>
            <a:ext cx="16490106" cy="48965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Graph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" presetClass="entr" presetSubtype="2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/>
    </p:bldLst>
  </p:timing>
  <p:hf hd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テキスト プレースホルダー 7"/>
          <p:cNvSpPr>
            <a:spLocks noGrp="1"/>
          </p:cNvSpPr>
          <p:nvPr>
            <p:ph type="body" sz="quarter" idx="30" hasCustomPrompt="1"/>
          </p:nvPr>
        </p:nvSpPr>
        <p:spPr>
          <a:xfrm>
            <a:off x="3022526" y="2443340"/>
            <a:ext cx="3276224" cy="3276224"/>
          </a:xfrm>
          <a:prstGeom prst="ellipse">
            <a:avLst/>
          </a:prstGeom>
          <a:solidFill>
            <a:srgbClr val="000000">
              <a:alpha val="3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4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18" name="テキスト プレースホルダー 7"/>
          <p:cNvSpPr>
            <a:spLocks noGrp="1"/>
          </p:cNvSpPr>
          <p:nvPr>
            <p:ph type="body" sz="quarter" idx="29" hasCustomPrompt="1"/>
          </p:nvPr>
        </p:nvSpPr>
        <p:spPr>
          <a:xfrm>
            <a:off x="3238550" y="5107636"/>
            <a:ext cx="3780280" cy="3780280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4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>
            <a:noAutofit/>
          </a:bodyPr>
          <a:lstStyle>
            <a:lvl1pPr>
              <a:defRPr sz="8800" spc="300"/>
            </a:lvl1pPr>
          </a:lstStyle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xfrm>
            <a:off x="17624420" y="9636372"/>
            <a:ext cx="735810" cy="547688"/>
          </a:xfrm>
        </p:spPr>
        <p:txBody>
          <a:bodyPr/>
          <a:lstStyle>
            <a:lvl1pPr algn="ctr">
              <a:defRPr/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11" name="テキスト プレースホルダー 11"/>
          <p:cNvSpPr>
            <a:spLocks noGrp="1"/>
          </p:cNvSpPr>
          <p:nvPr>
            <p:ph type="body" sz="quarter" idx="18" hasCustomPrompt="1"/>
          </p:nvPr>
        </p:nvSpPr>
        <p:spPr>
          <a:xfrm>
            <a:off x="862286" y="1543100"/>
            <a:ext cx="16489832" cy="576064"/>
          </a:xfrm>
        </p:spPr>
        <p:txBody>
          <a:bodyPr anchor="t">
            <a:noAutofit/>
          </a:bodyPr>
          <a:lstStyle>
            <a:lvl1pPr algn="ctr">
              <a:defRPr sz="2800" baseline="0">
                <a:solidFill>
                  <a:schemeClr val="bg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Slide Subtitle Here</a:t>
            </a:r>
          </a:p>
        </p:txBody>
      </p:sp>
      <p:sp>
        <p:nvSpPr>
          <p:cNvPr id="20" name="テキスト プレースホルダー 7"/>
          <p:cNvSpPr>
            <a:spLocks noGrp="1"/>
          </p:cNvSpPr>
          <p:nvPr>
            <p:ph type="body" sz="quarter" idx="31" hasCustomPrompt="1"/>
          </p:nvPr>
        </p:nvSpPr>
        <p:spPr>
          <a:xfrm>
            <a:off x="1438350" y="4423420"/>
            <a:ext cx="2484136" cy="2484136"/>
          </a:xfrm>
          <a:prstGeom prst="ellipse">
            <a:avLst/>
          </a:prstGeom>
          <a:solidFill>
            <a:srgbClr val="FFFFFF">
              <a:alpha val="40000"/>
            </a:srgbClr>
          </a:solidFill>
          <a:ln w="114300" cmpd="thinThick">
            <a:noFill/>
          </a:ln>
        </p:spPr>
        <p:txBody>
          <a:bodyPr wrap="none" anchor="ctr">
            <a:normAutofit/>
          </a:bodyPr>
          <a:lstStyle>
            <a:lvl1pPr algn="ctr">
              <a:defRPr sz="36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図プレースホルダー 5"/>
          <p:cNvSpPr>
            <a:spLocks noGrp="1"/>
          </p:cNvSpPr>
          <p:nvPr>
            <p:ph type="pic" sz="quarter" idx="45" hasCustomPrompt="1"/>
          </p:nvPr>
        </p:nvSpPr>
        <p:spPr>
          <a:xfrm>
            <a:off x="4750718" y="5791572"/>
            <a:ext cx="792088" cy="79208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2" name="図プレースホルダー 5"/>
          <p:cNvSpPr>
            <a:spLocks noGrp="1"/>
          </p:cNvSpPr>
          <p:nvPr>
            <p:ph type="pic" sz="quarter" idx="46" hasCustomPrompt="1"/>
          </p:nvPr>
        </p:nvSpPr>
        <p:spPr>
          <a:xfrm>
            <a:off x="4318670" y="3091412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3" name="図プレースホルダー 5"/>
          <p:cNvSpPr>
            <a:spLocks noGrp="1"/>
          </p:cNvSpPr>
          <p:nvPr>
            <p:ph type="pic" sz="quarter" idx="47" hasCustomPrompt="1"/>
          </p:nvPr>
        </p:nvSpPr>
        <p:spPr>
          <a:xfrm>
            <a:off x="2374454" y="4771303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テキスト プレースホルダー 7"/>
          <p:cNvSpPr>
            <a:spLocks noGrp="1"/>
          </p:cNvSpPr>
          <p:nvPr>
            <p:ph type="body" sz="quarter" idx="48" hasCustomPrompt="1"/>
          </p:nvPr>
        </p:nvSpPr>
        <p:spPr>
          <a:xfrm>
            <a:off x="12095534" y="2551212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5" name="テキスト プレースホルダー 7"/>
          <p:cNvSpPr>
            <a:spLocks noGrp="1"/>
          </p:cNvSpPr>
          <p:nvPr>
            <p:ph type="body" sz="quarter" idx="49" hasCustomPrompt="1"/>
          </p:nvPr>
        </p:nvSpPr>
        <p:spPr>
          <a:xfrm>
            <a:off x="14111758" y="6151612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6" name="テキスト プレースホルダー 7"/>
          <p:cNvSpPr>
            <a:spLocks noGrp="1"/>
          </p:cNvSpPr>
          <p:nvPr>
            <p:ph type="body" sz="quarter" idx="50" hasCustomPrompt="1"/>
          </p:nvPr>
        </p:nvSpPr>
        <p:spPr>
          <a:xfrm>
            <a:off x="12095534" y="7447756"/>
            <a:ext cx="1764056" cy="1764056"/>
          </a:xfrm>
          <a:prstGeom prst="ellipse">
            <a:avLst/>
          </a:prstGeom>
          <a:gradFill>
            <a:gsLst>
              <a:gs pos="0">
                <a:schemeClr val="bg1">
                  <a:alpha val="37000"/>
                </a:schemeClr>
              </a:gs>
              <a:gs pos="50000">
                <a:schemeClr val="bg1">
                  <a:alpha val="15000"/>
                </a:schemeClr>
              </a:gs>
              <a:gs pos="100000">
                <a:schemeClr val="bg1">
                  <a:alpha val="0"/>
                </a:schemeClr>
              </a:gs>
            </a:gsLst>
            <a:path path="circle">
              <a:fillToRect r="100000" b="100000"/>
            </a:path>
          </a:grad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24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8" name="テキスト プレースホルダー 7"/>
          <p:cNvSpPr>
            <a:spLocks noGrp="1"/>
          </p:cNvSpPr>
          <p:nvPr>
            <p:ph type="body" sz="quarter" idx="51" hasCustomPrompt="1"/>
          </p:nvPr>
        </p:nvSpPr>
        <p:spPr>
          <a:xfrm>
            <a:off x="14399790" y="3055268"/>
            <a:ext cx="2628152" cy="2628152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 w="114300" cmpd="thinThick">
            <a:solidFill>
              <a:schemeClr val="bg1">
                <a:alpha val="50000"/>
              </a:schemeClr>
            </a:solidFill>
          </a:ln>
        </p:spPr>
        <p:txBody>
          <a:bodyPr wrap="none" anchor="ctr">
            <a:normAutofit/>
          </a:bodyPr>
          <a:lstStyle>
            <a:lvl1pPr algn="ctr">
              <a:defRPr sz="3200">
                <a:solidFill>
                  <a:schemeClr val="bg2"/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cxnSp>
        <p:nvCxnSpPr>
          <p:cNvPr id="30" name="直線コネクタ 29"/>
          <p:cNvCxnSpPr>
            <a:stCxn id="15" idx="0"/>
          </p:cNvCxnSpPr>
          <p:nvPr userDrawn="1"/>
        </p:nvCxnSpPr>
        <p:spPr>
          <a:xfrm flipV="1">
            <a:off x="9107995" y="3991372"/>
            <a:ext cx="3059547" cy="2124376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>
            <a:stCxn id="8" idx="2"/>
          </p:cNvCxnSpPr>
          <p:nvPr userDrawn="1"/>
        </p:nvCxnSpPr>
        <p:spPr>
          <a:xfrm flipV="1">
            <a:off x="9107995" y="4783460"/>
            <a:ext cx="5291795" cy="1332288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/>
          <p:cNvCxnSpPr>
            <a:stCxn id="8" idx="2"/>
          </p:cNvCxnSpPr>
          <p:nvPr userDrawn="1"/>
        </p:nvCxnSpPr>
        <p:spPr>
          <a:xfrm>
            <a:off x="9107995" y="6115748"/>
            <a:ext cx="5003763" cy="75594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>
            <a:stCxn id="15" idx="0"/>
          </p:cNvCxnSpPr>
          <p:nvPr userDrawn="1"/>
        </p:nvCxnSpPr>
        <p:spPr>
          <a:xfrm>
            <a:off x="9107995" y="6115748"/>
            <a:ext cx="3059547" cy="1836064"/>
          </a:xfrm>
          <a:prstGeom prst="line">
            <a:avLst/>
          </a:prstGeom>
          <a:ln w="28575">
            <a:solidFill>
              <a:srgbClr val="FFFFFF">
                <a:alpha val="50196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図プレースホルダー 5"/>
          <p:cNvSpPr>
            <a:spLocks noGrp="1"/>
          </p:cNvSpPr>
          <p:nvPr>
            <p:ph type="pic" sz="quarter" idx="52" hasCustomPrompt="1"/>
          </p:nvPr>
        </p:nvSpPr>
        <p:spPr>
          <a:xfrm>
            <a:off x="12725744" y="2677366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4" name="図プレースホルダー 5"/>
          <p:cNvSpPr>
            <a:spLocks noGrp="1"/>
          </p:cNvSpPr>
          <p:nvPr>
            <p:ph type="pic" sz="quarter" idx="53" hasCustomPrompt="1"/>
          </p:nvPr>
        </p:nvSpPr>
        <p:spPr>
          <a:xfrm>
            <a:off x="14741968" y="6277766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図プレースホルダー 5"/>
          <p:cNvSpPr>
            <a:spLocks noGrp="1"/>
          </p:cNvSpPr>
          <p:nvPr>
            <p:ph type="pic" sz="quarter" idx="54" hasCustomPrompt="1"/>
          </p:nvPr>
        </p:nvSpPr>
        <p:spPr>
          <a:xfrm>
            <a:off x="12725744" y="7573910"/>
            <a:ext cx="521918" cy="521918"/>
          </a:xfrm>
        </p:spPr>
        <p:txBody>
          <a:bodyPr wrap="none">
            <a:noAutofit/>
          </a:bodyPr>
          <a:lstStyle>
            <a:lvl1pPr>
              <a:defRPr sz="9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9" name="図プレースホルダー 5"/>
          <p:cNvSpPr>
            <a:spLocks noGrp="1"/>
          </p:cNvSpPr>
          <p:nvPr>
            <p:ph type="pic" sz="quarter" idx="56" hasCustomPrompt="1"/>
          </p:nvPr>
        </p:nvSpPr>
        <p:spPr>
          <a:xfrm>
            <a:off x="15407902" y="3456157"/>
            <a:ext cx="630070" cy="630070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54" name="テキスト プレースホルダー 3"/>
          <p:cNvSpPr>
            <a:spLocks noGrp="1"/>
          </p:cNvSpPr>
          <p:nvPr>
            <p:ph type="body" sz="quarter" idx="11" hasCustomPrompt="1"/>
          </p:nvPr>
        </p:nvSpPr>
        <p:spPr>
          <a:xfrm>
            <a:off x="6406902" y="3199284"/>
            <a:ext cx="5400600" cy="54006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txBody>
          <a:bodyPr wrap="none" anchor="ctr">
            <a:normAutofit/>
          </a:bodyPr>
          <a:lstStyle>
            <a:lvl1pPr algn="ctr">
              <a:defRPr sz="7200" baseline="0">
                <a:solidFill>
                  <a:schemeClr val="tx1">
                    <a:alpha val="80000"/>
                  </a:schemeClr>
                </a:solidFill>
                <a:latin typeface="Bebas Neue Regular" pitchFamily="50" charset="0"/>
              </a:defRPr>
            </a:lvl1pPr>
          </a:lstStyle>
          <a:p>
            <a:pPr lvl="0"/>
            <a:r>
              <a:rPr lang="en-US" altLang="ja-JP" dirty="0"/>
              <a:t> </a:t>
            </a:r>
            <a:endParaRPr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9" hasCustomPrompt="1"/>
          </p:nvPr>
        </p:nvSpPr>
        <p:spPr>
          <a:xfrm>
            <a:off x="6587715" y="5201348"/>
            <a:ext cx="5040560" cy="914400"/>
          </a:xfrm>
        </p:spPr>
        <p:txBody>
          <a:bodyPr anchor="ctr">
            <a:noAutofit/>
          </a:bodyPr>
          <a:lstStyle>
            <a:lvl1pPr algn="ctr">
              <a:defRPr sz="8000"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5" name="テキスト プレースホルダー 7"/>
          <p:cNvSpPr>
            <a:spLocks noGrp="1"/>
          </p:cNvSpPr>
          <p:nvPr>
            <p:ph type="body" sz="quarter" idx="20" hasCustomPrompt="1"/>
          </p:nvPr>
        </p:nvSpPr>
        <p:spPr>
          <a:xfrm>
            <a:off x="6731731" y="6115748"/>
            <a:ext cx="4752528" cy="936104"/>
          </a:xfrm>
        </p:spPr>
        <p:txBody>
          <a:bodyPr anchor="t">
            <a:noAutofit/>
          </a:bodyPr>
          <a:lstStyle>
            <a:lvl1pPr algn="ctr">
              <a:defRPr sz="2400">
                <a:latin typeface="+mn-lt"/>
                <a:ea typeface="+mn-ea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48" name="図プレースホルダー 5"/>
          <p:cNvSpPr>
            <a:spLocks noGrp="1"/>
          </p:cNvSpPr>
          <p:nvPr>
            <p:ph type="pic" sz="quarter" idx="55" hasCustomPrompt="1"/>
          </p:nvPr>
        </p:nvSpPr>
        <p:spPr>
          <a:xfrm>
            <a:off x="8567142" y="3919364"/>
            <a:ext cx="1152128" cy="1152128"/>
          </a:xfrm>
        </p:spPr>
        <p:txBody>
          <a:bodyPr>
            <a:normAutofit/>
          </a:bodyPr>
          <a:lstStyle>
            <a:lvl1pPr>
              <a:defRPr sz="1100"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10524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750"/>
                            </p:stCondLst>
                            <p:childTnLst>
                              <p:par>
                                <p:cTn id="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/>
      <p:bldP spid="22" grpId="0"/>
      <p:bldP spid="23" grpId="0"/>
      <p:bldP spid="2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/>
      <p:bldP spid="44" grpId="0"/>
      <p:bldP spid="45" grpId="0"/>
      <p:bldP spid="49" grpId="0"/>
      <p:bldP spid="54" grpId="0" animBg="1">
        <p:tmplLst>
          <p:tmpl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/>
    </p:bldLst>
  </p:timing>
  <p:hf hd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21" y="1269207"/>
            <a:ext cx="16457772" cy="171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0943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5880" y="225673"/>
            <a:ext cx="14091527" cy="1035185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50C2-F452-4621-AEFC-93FA9681B213}" type="datetime1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DuPont Confidential - SPECIAL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5263" y="9534529"/>
            <a:ext cx="4266830" cy="547688"/>
          </a:xfrm>
          <a:prstGeom prst="rect">
            <a:avLst/>
          </a:prstGeom>
        </p:spPr>
        <p:txBody>
          <a:bodyPr/>
          <a:lstStyle/>
          <a:p>
            <a:fld id="{B41EBCDF-912B-3E4A-9D60-C107214E5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6156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3F936-FE25-6E4B-BA12-4C552DBB545B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XYZ 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05263" y="9534528"/>
            <a:ext cx="4266830" cy="547688"/>
          </a:xfrm>
          <a:prstGeom prst="rect">
            <a:avLst/>
          </a:prstGeom>
        </p:spPr>
        <p:txBody>
          <a:bodyPr/>
          <a:lstStyle/>
          <a:p>
            <a:fld id="{B41EBCDF-912B-3E4A-9D60-C107214E50E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625884" y="225672"/>
            <a:ext cx="14091527" cy="1035184"/>
          </a:xfrm>
          <a:prstGeom prst="rect">
            <a:avLst/>
          </a:prstGeom>
        </p:spPr>
        <p:txBody>
          <a:bodyPr/>
          <a:lstStyle>
            <a:lvl1pPr algn="l">
              <a:defRPr sz="71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87598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21" y="1269208"/>
            <a:ext cx="16457772" cy="171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EB396-039C-9E49-9B2C-1A36D2114156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XYZ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5263" y="9534528"/>
            <a:ext cx="4266830" cy="547688"/>
          </a:xfrm>
          <a:prstGeom prst="rect">
            <a:avLst/>
          </a:prstGeom>
        </p:spPr>
        <p:txBody>
          <a:bodyPr/>
          <a:lstStyle/>
          <a:p>
            <a:fld id="{B41EBCDF-912B-3E4A-9D60-C107214E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692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2383744" y="1591943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3800539" y="1879976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3814614" y="2853709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2214838" y="2275290"/>
            <a:ext cx="5265660" cy="9144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837574" y="2082430"/>
            <a:ext cx="5265660" cy="9144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30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5884" y="225672"/>
            <a:ext cx="14091527" cy="1035184"/>
          </a:xfrm>
          <a:prstGeom prst="rect">
            <a:avLst/>
          </a:prstGeom>
        </p:spPr>
        <p:txBody>
          <a:bodyPr/>
          <a:lstStyle>
            <a:lvl1pPr algn="l">
              <a:defRPr sz="7199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237294-5A5B-A247-AC3F-88BDD686DF21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XYZ Presentation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5263" y="9534528"/>
            <a:ext cx="4266830" cy="547688"/>
          </a:xfrm>
          <a:prstGeom prst="rect">
            <a:avLst/>
          </a:prstGeom>
        </p:spPr>
        <p:txBody>
          <a:bodyPr/>
          <a:lstStyle/>
          <a:p>
            <a:fld id="{B41EBCDF-912B-3E4A-9D60-C107214E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7157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501" y="6610352"/>
            <a:ext cx="15543451" cy="2043112"/>
          </a:xfrm>
          <a:prstGeom prst="rect">
            <a:avLst/>
          </a:prstGeo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501" y="4360070"/>
            <a:ext cx="15543451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3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6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926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23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154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585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16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4468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FF06-9C17-B24E-BB87-AF19DA9BDA76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XYZ Presentation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5263" y="9534528"/>
            <a:ext cx="4266830" cy="547688"/>
          </a:xfrm>
          <a:prstGeom prst="rect">
            <a:avLst/>
          </a:prstGeom>
        </p:spPr>
        <p:txBody>
          <a:bodyPr/>
          <a:lstStyle/>
          <a:p>
            <a:fld id="{B41EBCDF-912B-3E4A-9D60-C107214E50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9336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2974718" y="1690689"/>
            <a:ext cx="12889381" cy="1015662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  <a:p>
            <a:pPr>
              <a:defRPr/>
            </a:pPr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641" y="228600"/>
            <a:ext cx="12190942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>
          <a:xfrm>
            <a:off x="12343329" y="9286874"/>
            <a:ext cx="4952570" cy="714376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28641" y="9258300"/>
            <a:ext cx="7924112" cy="6858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609547" y="9372600"/>
            <a:ext cx="1219094" cy="7143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C271E-3E39-48CA-BCB5-5B7711B91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33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4324" y="1"/>
            <a:ext cx="17051446" cy="15049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1184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5880" y="225673"/>
            <a:ext cx="14091527" cy="1035185"/>
          </a:xfrm>
          <a:prstGeom prst="rect">
            <a:avLst/>
          </a:prstGeom>
        </p:spPr>
        <p:txBody>
          <a:bodyPr/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750C2-F452-4621-AEFC-93FA9681B213}" type="datetime1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DuPont Confidential - SPECIAL CONTROL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3105263" y="9534529"/>
            <a:ext cx="4266830" cy="547688"/>
          </a:xfrm>
          <a:prstGeom prst="rect">
            <a:avLst/>
          </a:prstGeom>
        </p:spPr>
        <p:txBody>
          <a:bodyPr/>
          <a:lstStyle/>
          <a:p>
            <a:fld id="{B41EBCDF-912B-3E4A-9D60-C107214E5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3900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21" y="1269209"/>
            <a:ext cx="16457772" cy="17145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01AA8-DF29-4A51-BE31-719819FA8CE4}" type="datetime1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DuPont Confidential - SPECIAL CONTROL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5263" y="9534529"/>
            <a:ext cx="4266830" cy="547688"/>
          </a:xfrm>
          <a:prstGeom prst="rect">
            <a:avLst/>
          </a:prstGeom>
        </p:spPr>
        <p:txBody>
          <a:bodyPr/>
          <a:lstStyle/>
          <a:p>
            <a:fld id="{B41EBCDF-912B-3E4A-9D60-C107214E50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49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 with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図プレースホルダー 1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8286413" cy="10287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Add Image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5" hasCustomPrompt="1"/>
          </p:nvPr>
        </p:nvSpPr>
        <p:spPr>
          <a:xfrm>
            <a:off x="983931" y="6726195"/>
            <a:ext cx="13528214" cy="2147177"/>
          </a:xfrm>
          <a:custGeom>
            <a:avLst/>
            <a:gdLst>
              <a:gd name="connsiteX0" fmla="*/ 0 w 12313368"/>
              <a:gd name="connsiteY0" fmla="*/ 0 h 2160240"/>
              <a:gd name="connsiteX1" fmla="*/ 12313368 w 12313368"/>
              <a:gd name="connsiteY1" fmla="*/ 0 h 2160240"/>
              <a:gd name="connsiteX2" fmla="*/ 12313368 w 12313368"/>
              <a:gd name="connsiteY2" fmla="*/ 2160240 h 2160240"/>
              <a:gd name="connsiteX3" fmla="*/ 0 w 12313368"/>
              <a:gd name="connsiteY3" fmla="*/ 2160240 h 2160240"/>
              <a:gd name="connsiteX4" fmla="*/ 0 w 12313368"/>
              <a:gd name="connsiteY4" fmla="*/ 0 h 2160240"/>
              <a:gd name="connsiteX0" fmla="*/ 1214846 w 13528214"/>
              <a:gd name="connsiteY0" fmla="*/ 0 h 2160240"/>
              <a:gd name="connsiteX1" fmla="*/ 13528214 w 13528214"/>
              <a:gd name="connsiteY1" fmla="*/ 0 h 2160240"/>
              <a:gd name="connsiteX2" fmla="*/ 13528214 w 13528214"/>
              <a:gd name="connsiteY2" fmla="*/ 2160240 h 2160240"/>
              <a:gd name="connsiteX3" fmla="*/ 0 w 13528214"/>
              <a:gd name="connsiteY3" fmla="*/ 2147177 h 2160240"/>
              <a:gd name="connsiteX4" fmla="*/ 1214846 w 13528214"/>
              <a:gd name="connsiteY4" fmla="*/ 0 h 2160240"/>
              <a:gd name="connsiteX0" fmla="*/ 1214846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14846 w 13528214"/>
              <a:gd name="connsiteY4" fmla="*/ 0 h 2147177"/>
              <a:gd name="connsiteX0" fmla="*/ 1227909 w 13528214"/>
              <a:gd name="connsiteY0" fmla="*/ 0 h 2147177"/>
              <a:gd name="connsiteX1" fmla="*/ 13528214 w 13528214"/>
              <a:gd name="connsiteY1" fmla="*/ 0 h 2147177"/>
              <a:gd name="connsiteX2" fmla="*/ 12287243 w 13528214"/>
              <a:gd name="connsiteY2" fmla="*/ 2147177 h 2147177"/>
              <a:gd name="connsiteX3" fmla="*/ 0 w 13528214"/>
              <a:gd name="connsiteY3" fmla="*/ 2147177 h 2147177"/>
              <a:gd name="connsiteX4" fmla="*/ 1227909 w 13528214"/>
              <a:gd name="connsiteY4" fmla="*/ 0 h 214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28214" h="2147177">
                <a:moveTo>
                  <a:pt x="1227909" y="0"/>
                </a:moveTo>
                <a:lnTo>
                  <a:pt x="13528214" y="0"/>
                </a:lnTo>
                <a:lnTo>
                  <a:pt x="12287243" y="2147177"/>
                </a:lnTo>
                <a:lnTo>
                  <a:pt x="0" y="2147177"/>
                </a:lnTo>
                <a:lnTo>
                  <a:pt x="1227909" y="0"/>
                </a:lnTo>
                <a:close/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dirty="0"/>
              <a:t> </a:t>
            </a:r>
            <a:endParaRPr 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400726" y="7014228"/>
            <a:ext cx="10441160" cy="1189757"/>
          </a:xfrm>
          <a:prstGeom prst="rect">
            <a:avLst/>
          </a:prstGeom>
        </p:spPr>
        <p:txBody>
          <a:bodyPr/>
          <a:lstStyle>
            <a:lvl1pPr algn="l">
              <a:lnSpc>
                <a:spcPts val="9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TITLE HERE</a:t>
            </a:r>
            <a:endParaRPr lang="en-US" dirty="0"/>
          </a:p>
        </p:txBody>
      </p:sp>
      <p:sp>
        <p:nvSpPr>
          <p:cNvPr id="7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414801" y="7987961"/>
            <a:ext cx="10441160" cy="7853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 baseline="0">
                <a:solidFill>
                  <a:schemeClr val="bg1"/>
                </a:solidFill>
                <a:latin typeface="+mj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Sub Title Here</a:t>
            </a:r>
            <a:endParaRPr lang="en-US" dirty="0"/>
          </a:p>
        </p:txBody>
      </p:sp>
      <p:sp>
        <p:nvSpPr>
          <p:cNvPr id="16" name="コンテンツ プレースホルダー 11"/>
          <p:cNvSpPr>
            <a:spLocks noGrp="1"/>
          </p:cNvSpPr>
          <p:nvPr>
            <p:ph sz="quarter" idx="13" hasCustomPrompt="1"/>
          </p:nvPr>
        </p:nvSpPr>
        <p:spPr>
          <a:xfrm rot="18000000">
            <a:off x="10815025" y="7409542"/>
            <a:ext cx="5265660" cy="9144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12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200000">
            <a:off x="-562239" y="7216682"/>
            <a:ext cx="5265660" cy="9144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9309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build="p" animBg="1">
        <p:tmplLst>
          <p:tmpl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6" presetClass="entr" presetSubtype="37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1398959" y="1975148"/>
            <a:ext cx="15822084" cy="5256584"/>
          </a:xfrm>
          <a:custGeom>
            <a:avLst/>
            <a:gdLst>
              <a:gd name="connsiteX0" fmla="*/ 0 w 10009112"/>
              <a:gd name="connsiteY0" fmla="*/ 0 h 5256584"/>
              <a:gd name="connsiteX1" fmla="*/ 10009112 w 10009112"/>
              <a:gd name="connsiteY1" fmla="*/ 0 h 5256584"/>
              <a:gd name="connsiteX2" fmla="*/ 10009112 w 10009112"/>
              <a:gd name="connsiteY2" fmla="*/ 5256584 h 5256584"/>
              <a:gd name="connsiteX3" fmla="*/ 0 w 10009112"/>
              <a:gd name="connsiteY3" fmla="*/ 5256584 h 5256584"/>
              <a:gd name="connsiteX4" fmla="*/ 0 w 10009112"/>
              <a:gd name="connsiteY4" fmla="*/ 0 h 5256584"/>
              <a:gd name="connsiteX0" fmla="*/ 2834640 w 12843752"/>
              <a:gd name="connsiteY0" fmla="*/ 0 h 5256584"/>
              <a:gd name="connsiteX1" fmla="*/ 12843752 w 12843752"/>
              <a:gd name="connsiteY1" fmla="*/ 0 h 5256584"/>
              <a:gd name="connsiteX2" fmla="*/ 12843752 w 12843752"/>
              <a:gd name="connsiteY2" fmla="*/ 5256584 h 5256584"/>
              <a:gd name="connsiteX3" fmla="*/ 0 w 12843752"/>
              <a:gd name="connsiteY3" fmla="*/ 5256584 h 5256584"/>
              <a:gd name="connsiteX4" fmla="*/ 2834640 w 12843752"/>
              <a:gd name="connsiteY4" fmla="*/ 0 h 5256584"/>
              <a:gd name="connsiteX0" fmla="*/ 2834640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34640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17627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99954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899954 w 15730644"/>
              <a:gd name="connsiteY4" fmla="*/ 0 h 5256584"/>
              <a:gd name="connsiteX0" fmla="*/ 2978331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978331 w 15730644"/>
              <a:gd name="connsiteY4" fmla="*/ 0 h 5256584"/>
              <a:gd name="connsiteX0" fmla="*/ 3004457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3004457 w 15730644"/>
              <a:gd name="connsiteY4" fmla="*/ 0 h 5256584"/>
              <a:gd name="connsiteX0" fmla="*/ 3004457 w 15822084"/>
              <a:gd name="connsiteY0" fmla="*/ 0 h 5256584"/>
              <a:gd name="connsiteX1" fmla="*/ 15822084 w 15822084"/>
              <a:gd name="connsiteY1" fmla="*/ 13062 h 5256584"/>
              <a:gd name="connsiteX2" fmla="*/ 12830690 w 15822084"/>
              <a:gd name="connsiteY2" fmla="*/ 5256584 h 5256584"/>
              <a:gd name="connsiteX3" fmla="*/ 0 w 15822084"/>
              <a:gd name="connsiteY3" fmla="*/ 5256584 h 5256584"/>
              <a:gd name="connsiteX4" fmla="*/ 3004457 w 15822084"/>
              <a:gd name="connsiteY4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22084" h="5256584">
                <a:moveTo>
                  <a:pt x="3004457" y="0"/>
                </a:moveTo>
                <a:lnTo>
                  <a:pt x="15822084" y="13062"/>
                </a:lnTo>
                <a:lnTo>
                  <a:pt x="12830690" y="5256584"/>
                </a:lnTo>
                <a:lnTo>
                  <a:pt x="0" y="5256584"/>
                </a:lnTo>
                <a:lnTo>
                  <a:pt x="300445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  <a:effectLst>
            <a:innerShdw blurRad="114300">
              <a:prstClr val="black"/>
            </a:inn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      Add Image</a:t>
            </a:r>
          </a:p>
        </p:txBody>
      </p:sp>
      <p:sp>
        <p:nvSpPr>
          <p:cNvPr id="7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178603">
            <a:off x="-1836000" y="4609078"/>
            <a:ext cx="9741225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コンテンツ プレースホルダー 11"/>
          <p:cNvSpPr>
            <a:spLocks noGrp="1"/>
          </p:cNvSpPr>
          <p:nvPr>
            <p:ph sz="quarter" idx="12" hasCustomPrompt="1"/>
          </p:nvPr>
        </p:nvSpPr>
        <p:spPr>
          <a:xfrm rot="17978603">
            <a:off x="10656000" y="3816988"/>
            <a:ext cx="9741225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302446" y="7742565"/>
            <a:ext cx="10441160" cy="9361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302446" y="8606661"/>
            <a:ext cx="10441160" cy="1001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Imag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図プレースホルダー 4"/>
          <p:cNvSpPr>
            <a:spLocks noGrp="1"/>
          </p:cNvSpPr>
          <p:nvPr>
            <p:ph type="pic" sz="quarter" idx="10" hasCustomPrompt="1"/>
          </p:nvPr>
        </p:nvSpPr>
        <p:spPr>
          <a:xfrm>
            <a:off x="1398959" y="1975148"/>
            <a:ext cx="18463684" cy="5256584"/>
          </a:xfrm>
          <a:custGeom>
            <a:avLst/>
            <a:gdLst>
              <a:gd name="connsiteX0" fmla="*/ 0 w 10009112"/>
              <a:gd name="connsiteY0" fmla="*/ 0 h 5256584"/>
              <a:gd name="connsiteX1" fmla="*/ 10009112 w 10009112"/>
              <a:gd name="connsiteY1" fmla="*/ 0 h 5256584"/>
              <a:gd name="connsiteX2" fmla="*/ 10009112 w 10009112"/>
              <a:gd name="connsiteY2" fmla="*/ 5256584 h 5256584"/>
              <a:gd name="connsiteX3" fmla="*/ 0 w 10009112"/>
              <a:gd name="connsiteY3" fmla="*/ 5256584 h 5256584"/>
              <a:gd name="connsiteX4" fmla="*/ 0 w 10009112"/>
              <a:gd name="connsiteY4" fmla="*/ 0 h 5256584"/>
              <a:gd name="connsiteX0" fmla="*/ 2834640 w 12843752"/>
              <a:gd name="connsiteY0" fmla="*/ 0 h 5256584"/>
              <a:gd name="connsiteX1" fmla="*/ 12843752 w 12843752"/>
              <a:gd name="connsiteY1" fmla="*/ 0 h 5256584"/>
              <a:gd name="connsiteX2" fmla="*/ 12843752 w 12843752"/>
              <a:gd name="connsiteY2" fmla="*/ 5256584 h 5256584"/>
              <a:gd name="connsiteX3" fmla="*/ 0 w 12843752"/>
              <a:gd name="connsiteY3" fmla="*/ 5256584 h 5256584"/>
              <a:gd name="connsiteX4" fmla="*/ 2834640 w 12843752"/>
              <a:gd name="connsiteY4" fmla="*/ 0 h 5256584"/>
              <a:gd name="connsiteX0" fmla="*/ 2834640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34640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43752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86891 w 15717581"/>
              <a:gd name="connsiteY0" fmla="*/ 0 h 5256584"/>
              <a:gd name="connsiteX1" fmla="*/ 15717581 w 15717581"/>
              <a:gd name="connsiteY1" fmla="*/ 0 h 5256584"/>
              <a:gd name="connsiteX2" fmla="*/ 12817627 w 15717581"/>
              <a:gd name="connsiteY2" fmla="*/ 5256584 h 5256584"/>
              <a:gd name="connsiteX3" fmla="*/ 0 w 15717581"/>
              <a:gd name="connsiteY3" fmla="*/ 5256584 h 5256584"/>
              <a:gd name="connsiteX4" fmla="*/ 2886891 w 15717581"/>
              <a:gd name="connsiteY4" fmla="*/ 0 h 5256584"/>
              <a:gd name="connsiteX0" fmla="*/ 2899954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899954 w 15730644"/>
              <a:gd name="connsiteY4" fmla="*/ 0 h 5256584"/>
              <a:gd name="connsiteX0" fmla="*/ 2978331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2978331 w 15730644"/>
              <a:gd name="connsiteY4" fmla="*/ 0 h 5256584"/>
              <a:gd name="connsiteX0" fmla="*/ 3004457 w 15730644"/>
              <a:gd name="connsiteY0" fmla="*/ 0 h 5256584"/>
              <a:gd name="connsiteX1" fmla="*/ 15730644 w 15730644"/>
              <a:gd name="connsiteY1" fmla="*/ 0 h 5256584"/>
              <a:gd name="connsiteX2" fmla="*/ 12830690 w 15730644"/>
              <a:gd name="connsiteY2" fmla="*/ 5256584 h 5256584"/>
              <a:gd name="connsiteX3" fmla="*/ 0 w 15730644"/>
              <a:gd name="connsiteY3" fmla="*/ 5256584 h 5256584"/>
              <a:gd name="connsiteX4" fmla="*/ 3004457 w 15730644"/>
              <a:gd name="connsiteY4" fmla="*/ 0 h 5256584"/>
              <a:gd name="connsiteX0" fmla="*/ 3004457 w 15822084"/>
              <a:gd name="connsiteY0" fmla="*/ 0 h 5256584"/>
              <a:gd name="connsiteX1" fmla="*/ 15822084 w 15822084"/>
              <a:gd name="connsiteY1" fmla="*/ 13062 h 5256584"/>
              <a:gd name="connsiteX2" fmla="*/ 12830690 w 15822084"/>
              <a:gd name="connsiteY2" fmla="*/ 5256584 h 5256584"/>
              <a:gd name="connsiteX3" fmla="*/ 0 w 15822084"/>
              <a:gd name="connsiteY3" fmla="*/ 5256584 h 5256584"/>
              <a:gd name="connsiteX4" fmla="*/ 3004457 w 15822084"/>
              <a:gd name="connsiteY4" fmla="*/ 0 h 5256584"/>
              <a:gd name="connsiteX0" fmla="*/ 3004457 w 18463684"/>
              <a:gd name="connsiteY0" fmla="*/ 0 h 5256584"/>
              <a:gd name="connsiteX1" fmla="*/ 18463684 w 18463684"/>
              <a:gd name="connsiteY1" fmla="*/ 362 h 5256584"/>
              <a:gd name="connsiteX2" fmla="*/ 12830690 w 18463684"/>
              <a:gd name="connsiteY2" fmla="*/ 5256584 h 5256584"/>
              <a:gd name="connsiteX3" fmla="*/ 0 w 18463684"/>
              <a:gd name="connsiteY3" fmla="*/ 5256584 h 5256584"/>
              <a:gd name="connsiteX4" fmla="*/ 3004457 w 18463684"/>
              <a:gd name="connsiteY4" fmla="*/ 0 h 5256584"/>
              <a:gd name="connsiteX0" fmla="*/ 3004457 w 18463684"/>
              <a:gd name="connsiteY0" fmla="*/ 0 h 5256584"/>
              <a:gd name="connsiteX1" fmla="*/ 18463684 w 18463684"/>
              <a:gd name="connsiteY1" fmla="*/ 362 h 5256584"/>
              <a:gd name="connsiteX2" fmla="*/ 15459590 w 18463684"/>
              <a:gd name="connsiteY2" fmla="*/ 5256584 h 5256584"/>
              <a:gd name="connsiteX3" fmla="*/ 0 w 18463684"/>
              <a:gd name="connsiteY3" fmla="*/ 5256584 h 5256584"/>
              <a:gd name="connsiteX4" fmla="*/ 3004457 w 18463684"/>
              <a:gd name="connsiteY4" fmla="*/ 0 h 525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63684" h="5256584">
                <a:moveTo>
                  <a:pt x="3004457" y="0"/>
                </a:moveTo>
                <a:lnTo>
                  <a:pt x="18463684" y="362"/>
                </a:lnTo>
                <a:lnTo>
                  <a:pt x="15459590" y="5256584"/>
                </a:lnTo>
                <a:lnTo>
                  <a:pt x="0" y="5256584"/>
                </a:lnTo>
                <a:lnTo>
                  <a:pt x="3004457" y="0"/>
                </a:lnTo>
                <a:close/>
              </a:path>
            </a:pathLst>
          </a:custGeom>
          <a:solidFill>
            <a:schemeClr val="bg1">
              <a:alpha val="1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                                        Add Image</a:t>
            </a:r>
          </a:p>
        </p:txBody>
      </p:sp>
      <p:sp>
        <p:nvSpPr>
          <p:cNvPr id="7" name="コンテンツ プレースホルダー 11"/>
          <p:cNvSpPr>
            <a:spLocks noGrp="1"/>
          </p:cNvSpPr>
          <p:nvPr>
            <p:ph sz="quarter" idx="11" hasCustomPrompt="1"/>
          </p:nvPr>
        </p:nvSpPr>
        <p:spPr>
          <a:xfrm rot="7178603">
            <a:off x="-1836000" y="4609078"/>
            <a:ext cx="9741225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8" name="コンテンツ プレースホルダー 11"/>
          <p:cNvSpPr>
            <a:spLocks noGrp="1"/>
          </p:cNvSpPr>
          <p:nvPr>
            <p:ph sz="quarter" idx="12" hasCustomPrompt="1"/>
          </p:nvPr>
        </p:nvSpPr>
        <p:spPr>
          <a:xfrm rot="17978603">
            <a:off x="13271648" y="3816988"/>
            <a:ext cx="9741225" cy="9144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lvl="0"/>
            <a:r>
              <a:rPr lang="en-US" dirty="0"/>
              <a:t> 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ctrTitle" hasCustomPrompt="1"/>
          </p:nvPr>
        </p:nvSpPr>
        <p:spPr>
          <a:xfrm>
            <a:off x="2302446" y="7742565"/>
            <a:ext cx="10441160" cy="93610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7000"/>
              </a:lnSpc>
              <a:defRPr sz="80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  <p:sp>
        <p:nvSpPr>
          <p:cNvPr id="11" name="サブタイトル 2"/>
          <p:cNvSpPr>
            <a:spLocks noGrp="1"/>
          </p:cNvSpPr>
          <p:nvPr>
            <p:ph type="subTitle" idx="1" hasCustomPrompt="1"/>
          </p:nvPr>
        </p:nvSpPr>
        <p:spPr>
          <a:xfrm>
            <a:off x="2302446" y="8606661"/>
            <a:ext cx="10441160" cy="1001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+mn-lt"/>
              </a:defRPr>
            </a:lvl1pPr>
            <a:lvl2pPr marL="816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1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dirty="0"/>
              <a:t>Text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2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9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/>
      <p:bldP spid="11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29" Type="http://schemas.openxmlformats.org/officeDocument/2006/relationships/slideLayout" Target="../slideLayouts/slideLayout46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image" Target="../media/image1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image" Target="../media/image10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6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6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6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6"/>
            <a:ext cx="18287207" cy="10286554"/>
          </a:xfrm>
          <a:prstGeom prst="rect">
            <a:avLst/>
          </a:prstGeom>
        </p:spPr>
      </p:pic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>
          <a:xfrm>
            <a:off x="914400" y="2400300"/>
            <a:ext cx="16457613" cy="6789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Master Text</a:t>
            </a:r>
          </a:p>
        </p:txBody>
      </p:sp>
    </p:spTree>
    <p:extLst>
      <p:ext uri="{BB962C8B-B14F-4D97-AF65-F5344CB8AC3E}">
        <p14:creationId xmlns:p14="http://schemas.microsoft.com/office/powerpoint/2010/main" val="2316024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713" r:id="rId3"/>
    <p:sldLayoutId id="2147483658" r:id="rId4"/>
    <p:sldLayoutId id="2147483678" r:id="rId5"/>
    <p:sldLayoutId id="2147483679" r:id="rId6"/>
    <p:sldLayoutId id="2147483680" r:id="rId7"/>
    <p:sldLayoutId id="2147483898" r:id="rId8"/>
    <p:sldLayoutId id="2147483684" r:id="rId9"/>
    <p:sldLayoutId id="2147483674" r:id="rId10"/>
    <p:sldLayoutId id="2147483711" r:id="rId11"/>
    <p:sldLayoutId id="2147484157" r:id="rId12"/>
    <p:sldLayoutId id="2147483689" r:id="rId13"/>
    <p:sldLayoutId id="2147483675" r:id="rId14"/>
    <p:sldLayoutId id="2147483702" r:id="rId15"/>
    <p:sldLayoutId id="2147483706" r:id="rId16"/>
    <p:sldLayoutId id="2147483710" r:id="rId17"/>
  </p:sldLayoutIdLst>
  <p:txStyles>
    <p:titleStyle>
      <a:lvl1pPr algn="ctr" defTabSz="1632753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46" y="-123975"/>
            <a:ext cx="18117134" cy="18215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1117050" cy="11260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 userDrawn="1"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0195" y="9163193"/>
            <a:ext cx="1117050" cy="112605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 userDrawn="1"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46"/>
            <a:ext cx="18287207" cy="10286554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99080" y="9370612"/>
            <a:ext cx="18117134" cy="1821559"/>
          </a:xfrm>
          <a:prstGeom prst="rect">
            <a:avLst/>
          </a:prstGeom>
        </p:spPr>
      </p:pic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94346" y="246956"/>
            <a:ext cx="16457772" cy="1203151"/>
          </a:xfrm>
          <a:prstGeom prst="rect">
            <a:avLst/>
          </a:prstGeom>
        </p:spPr>
        <p:txBody>
          <a:bodyPr vert="horz" lIns="163275" tIns="81638" rIns="163275" bIns="81638" rtlCol="0" anchor="ctr">
            <a:noAutofit/>
          </a:bodyPr>
          <a:lstStyle/>
          <a:p>
            <a:r>
              <a:rPr lang="en-US" altLang="ja-JP" dirty="0"/>
              <a:t>SLIDE TITLE HERE</a:t>
            </a:r>
            <a:endParaRPr 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914321" y="1831132"/>
            <a:ext cx="16457772" cy="7358114"/>
          </a:xfrm>
          <a:prstGeom prst="rect">
            <a:avLst/>
          </a:prstGeom>
        </p:spPr>
        <p:txBody>
          <a:bodyPr vert="horz" lIns="163275" tIns="81638" rIns="163275" bIns="81638" rtlCol="0">
            <a:normAutofit/>
          </a:bodyPr>
          <a:lstStyle/>
          <a:p>
            <a:pPr lvl="0"/>
            <a:r>
              <a:rPr lang="en-US" altLang="ja-JP" dirty="0"/>
              <a:t>Master Text</a:t>
            </a:r>
            <a:endParaRPr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914321" y="9607996"/>
            <a:ext cx="426683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627AA-E268-4C67-A9A7-5C4D23F3573A}" type="datetimeFigureOut">
              <a:rPr lang="en-US" smtClean="0"/>
              <a:t>5/14/2020</a:t>
            </a:fld>
            <a:endParaRPr 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5254774" y="9637834"/>
            <a:ext cx="7776864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ctr">
              <a:defRPr sz="21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r>
              <a:rPr lang="en-US" dirty="0"/>
              <a:t>The Power of PowerPoint | thepopp.com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17552412" y="9535988"/>
            <a:ext cx="735810" cy="547688"/>
          </a:xfrm>
          <a:prstGeom prst="rect">
            <a:avLst/>
          </a:prstGeom>
        </p:spPr>
        <p:txBody>
          <a:bodyPr vert="horz" lIns="163275" tIns="81638" rIns="163275" bIns="81638" rtlCol="0" anchor="ctr"/>
          <a:lstStyle>
            <a:lvl1pPr algn="r">
              <a:defRPr sz="3600">
                <a:solidFill>
                  <a:schemeClr val="tx1">
                    <a:alpha val="50000"/>
                  </a:schemeClr>
                </a:solidFill>
                <a:latin typeface="Bebas Neue Regular" pitchFamily="50" charset="0"/>
              </a:defRPr>
            </a:lvl1pPr>
          </a:lstStyle>
          <a:p>
            <a:fld id="{387164BF-D67A-46C0-81D2-5BAF67C00C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686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  <p:sldLayoutId id="2147483900" r:id="rId3"/>
    <p:sldLayoutId id="2147483662" r:id="rId4"/>
    <p:sldLayoutId id="2147483663" r:id="rId5"/>
    <p:sldLayoutId id="2147483664" r:id="rId6"/>
    <p:sldLayoutId id="2147483704" r:id="rId7"/>
    <p:sldLayoutId id="2147483719" r:id="rId8"/>
    <p:sldLayoutId id="2147483718" r:id="rId9"/>
    <p:sldLayoutId id="2147483665" r:id="rId10"/>
    <p:sldLayoutId id="2147483717" r:id="rId11"/>
    <p:sldLayoutId id="2147483714" r:id="rId12"/>
    <p:sldLayoutId id="2147484154" r:id="rId13"/>
    <p:sldLayoutId id="2147483701" r:id="rId14"/>
    <p:sldLayoutId id="2147483657" r:id="rId15"/>
    <p:sldLayoutId id="2147483667" r:id="rId16"/>
    <p:sldLayoutId id="2147483660" r:id="rId17"/>
    <p:sldLayoutId id="2147484158" r:id="rId18"/>
    <p:sldLayoutId id="2147483692" r:id="rId19"/>
    <p:sldLayoutId id="2147483707" r:id="rId20"/>
    <p:sldLayoutId id="2147483899" r:id="rId21"/>
    <p:sldLayoutId id="2147483687" r:id="rId22"/>
    <p:sldLayoutId id="2147483705" r:id="rId23"/>
    <p:sldLayoutId id="2147483688" r:id="rId24"/>
    <p:sldLayoutId id="2147483685" r:id="rId25"/>
    <p:sldLayoutId id="2147483686" r:id="rId26"/>
    <p:sldLayoutId id="2147483709" r:id="rId27"/>
    <p:sldLayoutId id="2147483694" r:id="rId28"/>
    <p:sldLayoutId id="2147483690" r:id="rId29"/>
    <p:sldLayoutId id="2147483691" r:id="rId30"/>
    <p:sldLayoutId id="2147483695" r:id="rId31"/>
    <p:sldLayoutId id="2147483697" r:id="rId32"/>
    <p:sldLayoutId id="2147484156" r:id="rId33"/>
    <p:sldLayoutId id="2147483699" r:id="rId34"/>
    <p:sldLayoutId id="2147483700" r:id="rId35"/>
    <p:sldLayoutId id="2147483703" r:id="rId36"/>
    <p:sldLayoutId id="2147484153" r:id="rId37"/>
    <p:sldLayoutId id="2147483715" r:id="rId38"/>
    <p:sldLayoutId id="2147483716" r:id="rId39"/>
    <p:sldLayoutId id="2147484159" r:id="rId40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  <p:txStyles>
    <p:titleStyle>
      <a:lvl1pPr algn="ctr" defTabSz="1632753" rtl="0" eaLnBrk="1" latinLnBrk="0" hangingPunct="1">
        <a:spcBef>
          <a:spcPct val="0"/>
        </a:spcBef>
        <a:buNone/>
        <a:defRPr sz="8800" kern="1200" spc="3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632753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326612" indent="-510235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2040941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317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693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070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446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2822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199" indent="-408188" algn="l" defTabSz="16327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376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53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129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505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1882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258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634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011" algn="l" defTabSz="1632753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21" y="2400302"/>
            <a:ext cx="16457772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321" y="9534526"/>
            <a:ext cx="426683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C17B07-1AC4-3C4B-B959-7076C31DFBB9}" type="datetime1">
              <a:rPr lang="en-US" smtClean="0"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7858" y="9534526"/>
            <a:ext cx="579069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XYZ Presentation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18286413" cy="1426514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9" name="Picture 8" descr="Insulectro Logo PUMA ONLY RED.eps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49" y="371672"/>
            <a:ext cx="2511630" cy="62864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1426514"/>
            <a:ext cx="1828641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45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8" r:id="rId2"/>
    <p:sldLayoutId id="2147483672" r:id="rId3"/>
    <p:sldLayoutId id="2147483669" r:id="rId4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21" y="2400302"/>
            <a:ext cx="16457772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18286413" cy="1426514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9" name="Picture 8" descr="Insulectro Logo PUMA ONLY RED.eps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49" y="371672"/>
            <a:ext cx="2511630" cy="62864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1426514"/>
            <a:ext cx="1828641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45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21" y="2400302"/>
            <a:ext cx="16457772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321" y="9534529"/>
            <a:ext cx="426683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2EA96-720A-4786-AC39-FD8168062A11}" type="datetime1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7858" y="9534529"/>
            <a:ext cx="579069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DuPont Confidential - SPECIAL CONTROL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5"/>
            <a:ext cx="18286413" cy="1426514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nsulectro Logo PUMA ONLY RED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848" y="371672"/>
            <a:ext cx="3078203" cy="62864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0" y="1426514"/>
            <a:ext cx="1828641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37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321" y="2400302"/>
            <a:ext cx="16457772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321" y="9534529"/>
            <a:ext cx="426683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3ACF8-D493-4461-92DE-5BB6CA6FB1B5}" type="datetime1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7858" y="9534529"/>
            <a:ext cx="5790697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DuPont Confidential - SPECIAL CONTROL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5"/>
            <a:ext cx="18286413" cy="1426514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Insulectro Logo PUMA ONLY RED.ep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48" y="371672"/>
            <a:ext cx="3078203" cy="628649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0" y="1426514"/>
            <a:ext cx="18286413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379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3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5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5.emf"/><Relationship Id="rId4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9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0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mailto:teresa@royalcircuits.com" TargetMode="External"/><Relationship Id="rId2" Type="http://schemas.openxmlformats.org/officeDocument/2006/relationships/hyperlink" Target="mailto:Lisa@royalcircuits.com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CHunrath@Insulectro.com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18270" y="4702696"/>
            <a:ext cx="16633849" cy="1296144"/>
          </a:xfrm>
        </p:spPr>
        <p:txBody>
          <a:bodyPr/>
          <a:lstStyle/>
          <a:p>
            <a:r>
              <a:rPr lang="en-US" sz="8800" u="sng" dirty="0"/>
              <a:t>Flexible PCB’s Design and Stack-Ups</a:t>
            </a: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1222326" y="3415308"/>
            <a:ext cx="14689632" cy="1368152"/>
          </a:xfrm>
        </p:spPr>
        <p:txBody>
          <a:bodyPr>
            <a:normAutofit/>
          </a:bodyPr>
          <a:lstStyle/>
          <a:p>
            <a:r>
              <a:rPr lang="en-US" dirty="0"/>
              <a:t>Presented by Royal Flex Circuits and Insulectro</a:t>
            </a:r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0"/>
          </p:nvPr>
        </p:nvSpPr>
        <p:spPr>
          <a:xfrm>
            <a:off x="4390678" y="6655668"/>
            <a:ext cx="9577064" cy="201622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1">
                    <a:alpha val="80000"/>
                  </a:schemeClr>
                </a:solidFill>
              </a:rPr>
              <a:t>Royal Flex Circuits: Bob Meyer – Larry Ybarra</a:t>
            </a:r>
          </a:p>
          <a:p>
            <a:r>
              <a:rPr lang="en-US" sz="3200" dirty="0">
                <a:solidFill>
                  <a:schemeClr val="bg1">
                    <a:alpha val="50000"/>
                  </a:schemeClr>
                </a:solidFill>
              </a:rPr>
              <a:t>And </a:t>
            </a:r>
            <a:r>
              <a:rPr lang="en-US" sz="3200" dirty="0"/>
              <a:t> </a:t>
            </a:r>
            <a:r>
              <a:rPr lang="en-US" sz="3200" dirty="0" err="1">
                <a:solidFill>
                  <a:schemeClr val="accent1">
                    <a:alpha val="80000"/>
                  </a:schemeClr>
                </a:solidFill>
              </a:rPr>
              <a:t>Insulectro</a:t>
            </a:r>
            <a:r>
              <a:rPr lang="en-US" sz="3200" dirty="0">
                <a:solidFill>
                  <a:schemeClr val="accent1">
                    <a:alpha val="80000"/>
                  </a:schemeClr>
                </a:solidFill>
              </a:rPr>
              <a:t>: Chris Hunrath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4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1">
        <p:fade/>
      </p:transition>
    </mc:Choice>
    <mc:Fallback xmlns="">
      <p:transition spd="med" advTm="4001">
        <p:fade/>
      </p:transition>
    </mc:Fallback>
  </mc:AlternateContent>
  <p:extLst>
    <p:ext uri="{E180D4A7-C9FB-4DFB-919C-405C955672EB}">
      <p14:showEvtLst xmlns:p14="http://schemas.microsoft.com/office/powerpoint/2010/main">
        <p14:playEvt time="225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9117A-4957-411A-90AF-1EE73037303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7087" y="226099"/>
            <a:ext cx="14092238" cy="10350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General Flex PCB Types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D3F9C7-E95D-45B9-82D3-23DEAA4724F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72" y="1161997"/>
            <a:ext cx="7130424" cy="4249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93A228-66B2-437D-B542-25F04DB5ABB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1141" y="1161997"/>
            <a:ext cx="7512865" cy="4249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4B6B15-B9F7-452F-84BA-0BCCF89881E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672" y="5719564"/>
            <a:ext cx="7130423" cy="44027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651BF7-E5CF-4B99-A41A-D155FD2C7D7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174" y="5719564"/>
            <a:ext cx="7512864" cy="440275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38305B5-2811-4038-826A-57BA6CCDD328}"/>
              </a:ext>
            </a:extLst>
          </p:cNvPr>
          <p:cNvCxnSpPr/>
          <p:nvPr/>
        </p:nvCxnSpPr>
        <p:spPr>
          <a:xfrm flipV="1">
            <a:off x="2285802" y="5572174"/>
            <a:ext cx="13714809" cy="1420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BF7E155-3730-4E5B-B8F3-5A26838604B3}"/>
              </a:ext>
            </a:extLst>
          </p:cNvPr>
          <p:cNvCxnSpPr>
            <a:cxnSpLocks/>
          </p:cNvCxnSpPr>
          <p:nvPr/>
        </p:nvCxnSpPr>
        <p:spPr>
          <a:xfrm>
            <a:off x="8686046" y="1562047"/>
            <a:ext cx="13047" cy="84988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6483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BA073A-BFE6-430C-9A86-BB383862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Drivers: Stiffener vs Rigid Flex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082F722-F393-4B10-844B-1A5205B9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485" y="3271292"/>
            <a:ext cx="5456959" cy="4091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51E3A-0563-4DF7-AE86-87217F5AC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5334" y="3271292"/>
            <a:ext cx="5456995" cy="409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64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70BA1-4D2D-4D2E-AF28-E7F939DFE7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097087" y="3994"/>
            <a:ext cx="14092238" cy="10350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Flex Materials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7B6F82-748B-4E6D-9B51-FB73AF59A0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270" y="606996"/>
            <a:ext cx="16914999" cy="936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29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1E18-03C4-48F3-93DE-1F446F454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6462" y="522436"/>
            <a:ext cx="12344400" cy="857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u="sng" dirty="0">
                <a:solidFill>
                  <a:schemeClr val="bg1"/>
                </a:solidFill>
              </a:rPr>
              <a:t>Flex IPC Spec’s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641F-3758-42CB-B14A-0F27CB8DDD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6843" y="2119164"/>
            <a:ext cx="15929291" cy="678815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Fab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r>
              <a:rPr lang="en-US" dirty="0"/>
              <a:t>IPC-6013  (IPC-6012 for rigid)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Materials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r>
              <a:rPr lang="en-US" dirty="0"/>
              <a:t>IPC-4202 – Base films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r>
              <a:rPr lang="en-US" dirty="0"/>
              <a:t>IPC-4203 -  Adhesive systems (Sheet adhesive, </a:t>
            </a:r>
            <a:r>
              <a:rPr lang="en-US" dirty="0" err="1"/>
              <a:t>Coverlay</a:t>
            </a:r>
            <a:r>
              <a:rPr lang="en-US" dirty="0"/>
              <a:t>, </a:t>
            </a:r>
            <a:r>
              <a:rPr lang="en-US" dirty="0" err="1"/>
              <a:t>Bondply</a:t>
            </a:r>
            <a:r>
              <a:rPr lang="en-US" dirty="0"/>
              <a:t>)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r>
              <a:rPr lang="en-US" dirty="0"/>
              <a:t>IPC-4204 – Metal Clad dielectrics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r>
              <a:rPr lang="en-US" dirty="0"/>
              <a:t>IPC-4562 – Metal Foils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045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Overview: Film Types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 Royal Circuit Solutions and Insulectro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3757421"/>
              </p:ext>
            </p:extLst>
          </p:nvPr>
        </p:nvGraphicFramePr>
        <p:xfrm>
          <a:off x="1222326" y="2778204"/>
          <a:ext cx="15841760" cy="615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567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80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2"/>
                          </a:solidFill>
                        </a:rPr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2"/>
                          </a:solidFill>
                        </a:rPr>
                        <a:t>Properties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2"/>
                          </a:solidFill>
                        </a:rPr>
                        <a:t>Applications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Pyralux AP, AG and 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Copper clad All Polyimide Film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Basic clad building block for circuits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LF and FR Adhesive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Acrylic Thermoset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Coverlay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bondply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Multilayer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Pyralux GPL Adhesive (New)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Thermoset</a:t>
                      </a:r>
                    </a:p>
                    <a:p>
                      <a:pPr algn="ctr"/>
                      <a:r>
                        <a:rPr lang="en-US" baseline="0" dirty="0">
                          <a:solidFill>
                            <a:schemeClr val="tx2"/>
                          </a:solidFill>
                        </a:rPr>
                        <a:t>Epoxy Blend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Coverlay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bondply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 multilayer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Pyralux 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Thermoplastic</a:t>
                      </a:r>
                      <a:r>
                        <a:rPr lang="en-US" baseline="0" dirty="0">
                          <a:solidFill>
                            <a:schemeClr val="tx2"/>
                          </a:solidFill>
                        </a:rPr>
                        <a:t> Polyimide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Coverlay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bondply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High Temp, High Speed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Pyralux 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Teflon/Kapton composite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6327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Coverlay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, </a:t>
                      </a:r>
                      <a:r>
                        <a:rPr lang="en-US" dirty="0" err="1">
                          <a:solidFill>
                            <a:schemeClr val="tx2"/>
                          </a:solidFill>
                        </a:rPr>
                        <a:t>bondply</a:t>
                      </a:r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 and clad</a:t>
                      </a:r>
                    </a:p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Very High Speed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7526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580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5287262" y="1288002"/>
          <a:ext cx="1339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6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87262" y="1288002"/>
                        <a:ext cx="1339" cy="1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1"/>
          <p:cNvSpPr>
            <a:spLocks noGrp="1"/>
          </p:cNvSpPr>
          <p:nvPr>
            <p:ph type="title" idx="4294967295"/>
          </p:nvPr>
        </p:nvSpPr>
        <p:spPr>
          <a:xfrm>
            <a:off x="4606702" y="89896"/>
            <a:ext cx="11828463" cy="746125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4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09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263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17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771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526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280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034" algn="l" defTabSz="685754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200" b="1" dirty="0">
                <a:latin typeface="+mn-lt"/>
                <a:cs typeface="Arial" panose="020B0604020202020204" pitchFamily="34" charset="0"/>
              </a:rPr>
              <a:t>Bulk Properties of FPC Dielectric Films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B6359F4-EFCB-4843-AF2F-364B241593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253636"/>
              </p:ext>
            </p:extLst>
          </p:nvPr>
        </p:nvGraphicFramePr>
        <p:xfrm>
          <a:off x="934294" y="874438"/>
          <a:ext cx="16921880" cy="9322670"/>
        </p:xfrm>
        <a:graphic>
          <a:graphicData uri="http://schemas.openxmlformats.org/drawingml/2006/table">
            <a:tbl>
              <a:tblPr firstRow="1" bandRow="1"/>
              <a:tblGrid>
                <a:gridCol w="2329224">
                  <a:extLst>
                    <a:ext uri="{9D8B030D-6E8A-4147-A177-3AD203B41FA5}">
                      <a16:colId xmlns:a16="http://schemas.microsoft.com/office/drawing/2014/main" val="669942941"/>
                    </a:ext>
                  </a:extLst>
                </a:gridCol>
                <a:gridCol w="1247345">
                  <a:extLst>
                    <a:ext uri="{9D8B030D-6E8A-4147-A177-3AD203B41FA5}">
                      <a16:colId xmlns:a16="http://schemas.microsoft.com/office/drawing/2014/main" val="3794195464"/>
                    </a:ext>
                  </a:extLst>
                </a:gridCol>
                <a:gridCol w="1858286">
                  <a:extLst>
                    <a:ext uri="{9D8B030D-6E8A-4147-A177-3AD203B41FA5}">
                      <a16:colId xmlns:a16="http://schemas.microsoft.com/office/drawing/2014/main" val="2900945451"/>
                    </a:ext>
                  </a:extLst>
                </a:gridCol>
                <a:gridCol w="2297405">
                  <a:extLst>
                    <a:ext uri="{9D8B030D-6E8A-4147-A177-3AD203B41FA5}">
                      <a16:colId xmlns:a16="http://schemas.microsoft.com/office/drawing/2014/main" val="2390414085"/>
                    </a:ext>
                  </a:extLst>
                </a:gridCol>
                <a:gridCol w="2297405">
                  <a:extLst>
                    <a:ext uri="{9D8B030D-6E8A-4147-A177-3AD203B41FA5}">
                      <a16:colId xmlns:a16="http://schemas.microsoft.com/office/drawing/2014/main" val="3693448487"/>
                    </a:ext>
                  </a:extLst>
                </a:gridCol>
                <a:gridCol w="2297405">
                  <a:extLst>
                    <a:ext uri="{9D8B030D-6E8A-4147-A177-3AD203B41FA5}">
                      <a16:colId xmlns:a16="http://schemas.microsoft.com/office/drawing/2014/main" val="291399735"/>
                    </a:ext>
                  </a:extLst>
                </a:gridCol>
                <a:gridCol w="2297405">
                  <a:extLst>
                    <a:ext uri="{9D8B030D-6E8A-4147-A177-3AD203B41FA5}">
                      <a16:colId xmlns:a16="http://schemas.microsoft.com/office/drawing/2014/main" val="1321495087"/>
                    </a:ext>
                  </a:extLst>
                </a:gridCol>
                <a:gridCol w="2297405">
                  <a:extLst>
                    <a:ext uri="{9D8B030D-6E8A-4147-A177-3AD203B41FA5}">
                      <a16:colId xmlns:a16="http://schemas.microsoft.com/office/drawing/2014/main" val="2381191079"/>
                    </a:ext>
                  </a:extLst>
                </a:gridCol>
              </a:tblGrid>
              <a:tr h="13930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Property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Unit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Method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Kapton</a:t>
                      </a:r>
                      <a:r>
                        <a:rPr lang="en-US" sz="27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HN</a:t>
                      </a:r>
                      <a:endParaRPr lang="en-US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Pyralux</a:t>
                      </a:r>
                      <a:r>
                        <a:rPr lang="en-US" sz="2700" b="1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AP</a:t>
                      </a:r>
                      <a:endParaRPr lang="en-US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00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Pyralux</a:t>
                      </a:r>
                      <a:r>
                        <a:rPr lang="en-US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® HT </a:t>
                      </a:r>
                      <a:r>
                        <a:rPr lang="en-US" sz="27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Bondfilm</a:t>
                      </a:r>
                      <a:endParaRPr lang="en-US" sz="27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Pyralux® TK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LCP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lumMod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9149296"/>
                  </a:ext>
                </a:extLst>
              </a:tr>
              <a:tr h="535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Thicknesses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mil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–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1 - 5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1 - 6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1-4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2</a:t>
                      </a:r>
                      <a:r>
                        <a:rPr lang="en-US" sz="2700" b="1" baseline="0" dirty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– 4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1,</a:t>
                      </a:r>
                      <a:r>
                        <a:rPr lang="en-US" sz="2700" b="1" baseline="0" dirty="0">
                          <a:solidFill>
                            <a:schemeClr val="tx2"/>
                          </a:solidFill>
                        </a:rPr>
                        <a:t> 2, 4</a:t>
                      </a:r>
                      <a:endParaRPr lang="en-US" sz="2700" b="1" dirty="0">
                        <a:solidFill>
                          <a:schemeClr val="tx2"/>
                        </a:solidFill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252165"/>
                  </a:ext>
                </a:extLst>
              </a:tr>
              <a:tr h="964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Dk @ 10 GHz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–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Method 2.5.5.5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3.4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3.2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3.0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2.5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3.0 - 3.1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1656169"/>
                  </a:ext>
                </a:extLst>
              </a:tr>
              <a:tr h="964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Df @ 10 GHz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–</a:t>
                      </a:r>
                      <a:endParaRPr kumimoji="0" lang="en-US" sz="2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Method 2.5.5.5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0.010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0.002 - 0.003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0.003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0.002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0.001 - 0.002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399781"/>
                  </a:ext>
                </a:extLst>
              </a:tr>
              <a:tr h="964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% Moisture uptake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%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Method 2.6.2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2.8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0.8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0.8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0.6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0.04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582434"/>
                  </a:ext>
                </a:extLst>
              </a:tr>
              <a:tr h="964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CTE (x-y axis)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ppm/°C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50 to 250 </a:t>
                      </a: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lang="en-US" sz="27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18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157832"/>
                  </a:ext>
                </a:extLst>
              </a:tr>
              <a:tr h="964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CTE (z axis)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ppm/°C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  <a:latin typeface="+mn-lt"/>
                        </a:rPr>
                        <a:t>50 to 250 </a:t>
                      </a: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lang="en-US" sz="2700" b="1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115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90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90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102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120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2860074"/>
                  </a:ext>
                </a:extLst>
              </a:tr>
              <a:tr h="9644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Peel strength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N/mm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IPC-TM650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N/A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2.0 (ED)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1.6 (RA)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N/A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1.2 (RA)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1.0 (ED)</a:t>
                      </a:r>
                    </a:p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 0.4</a:t>
                      </a:r>
                      <a:r>
                        <a:rPr lang="en-US" sz="2700" b="1" baseline="0" dirty="0">
                          <a:solidFill>
                            <a:schemeClr val="tx2"/>
                          </a:solidFill>
                        </a:rPr>
                        <a:t> (RA)</a:t>
                      </a:r>
                      <a:endParaRPr lang="en-US" sz="2700" b="1" dirty="0">
                        <a:solidFill>
                          <a:schemeClr val="tx2"/>
                        </a:solidFill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492392"/>
                  </a:ext>
                </a:extLst>
              </a:tr>
              <a:tr h="535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 err="1">
                          <a:solidFill>
                            <a:schemeClr val="tx2"/>
                          </a:solidFill>
                        </a:rPr>
                        <a:t>Tg</a:t>
                      </a:r>
                      <a:endParaRPr lang="en-US" sz="2700" b="1" dirty="0">
                        <a:solidFill>
                          <a:schemeClr val="tx2"/>
                        </a:solidFill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lang="en-US" sz="2700" b="1" dirty="0">
                        <a:solidFill>
                          <a:schemeClr val="tx2"/>
                        </a:solidFill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DMA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360</a:t>
                      </a:r>
                      <a:r>
                        <a:rPr lang="en-US" sz="2700" b="1" baseline="0" dirty="0">
                          <a:solidFill>
                            <a:schemeClr val="tx2"/>
                          </a:solidFill>
                        </a:rPr>
                        <a:t> - 410</a:t>
                      </a:r>
                      <a:endParaRPr lang="en-US" sz="2700" b="1" dirty="0">
                        <a:solidFill>
                          <a:schemeClr val="tx2"/>
                        </a:solidFill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220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220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270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417314"/>
                  </a:ext>
                </a:extLst>
              </a:tr>
              <a:tr h="535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Tm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°C</a:t>
                      </a:r>
                      <a:endParaRPr lang="en-US" sz="2700" b="1" dirty="0">
                        <a:solidFill>
                          <a:schemeClr val="tx2"/>
                        </a:solidFill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DSC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–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–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en-US" sz="27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300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280 - 315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31602"/>
                  </a:ext>
                </a:extLst>
              </a:tr>
              <a:tr h="53578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Flammability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–</a:t>
                      </a:r>
                      <a:endParaRPr kumimoji="0" lang="en-US" sz="27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UL94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BACC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V-0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V-0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DD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V-0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V-0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497D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2700" b="1" dirty="0">
                          <a:solidFill>
                            <a:schemeClr val="tx2"/>
                          </a:solidFill>
                        </a:rPr>
                        <a:t>V-0</a:t>
                      </a:r>
                    </a:p>
                  </a:txBody>
                  <a:tcPr marL="102861" marR="102861" marT="51431" marB="5143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4618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3907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プレースホルダー 26">
            <a:extLst>
              <a:ext uri="{FF2B5EF4-FFF2-40B4-BE49-F238E27FC236}">
                <a16:creationId xmlns:a16="http://schemas.microsoft.com/office/drawing/2014/main" id="{9CB5684B-FF1C-4A54-9881-92EC05DFD2E3}"/>
              </a:ext>
            </a:extLst>
          </p:cNvPr>
          <p:cNvSpPr txBox="1">
            <a:spLocks/>
          </p:cNvSpPr>
          <p:nvPr/>
        </p:nvSpPr>
        <p:spPr>
          <a:xfrm>
            <a:off x="502997" y="137307"/>
            <a:ext cx="16992413" cy="611181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199" dirty="0"/>
              <a:t> </a:t>
            </a:r>
            <a:r>
              <a:rPr lang="en-US" sz="5599" dirty="0"/>
              <a:t>Combination of the following;</a:t>
            </a:r>
          </a:p>
          <a:p>
            <a:pPr lvl="1"/>
            <a:r>
              <a:rPr lang="en-US" sz="4000" dirty="0"/>
              <a:t>Material loss (Df)</a:t>
            </a:r>
          </a:p>
          <a:p>
            <a:pPr lvl="1"/>
            <a:r>
              <a:rPr lang="en-US" sz="4000" dirty="0"/>
              <a:t>Conductor (Copper Trace)</a:t>
            </a:r>
          </a:p>
          <a:p>
            <a:pPr lvl="2"/>
            <a:r>
              <a:rPr lang="en-US" sz="3200" dirty="0"/>
              <a:t>Trace roughness</a:t>
            </a:r>
          </a:p>
          <a:p>
            <a:pPr lvl="2"/>
            <a:r>
              <a:rPr lang="en-US" sz="3200" dirty="0"/>
              <a:t>Trace width and thickness</a:t>
            </a:r>
          </a:p>
          <a:p>
            <a:pPr lvl="2"/>
            <a:r>
              <a:rPr lang="en-US" sz="3200" dirty="0"/>
              <a:t>Trace Length</a:t>
            </a:r>
            <a:endParaRPr lang="en-US" sz="4000" dirty="0"/>
          </a:p>
          <a:p>
            <a:pPr lvl="1"/>
            <a:endParaRPr lang="en-US" sz="4000" dirty="0"/>
          </a:p>
          <a:p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C545BB-D010-4CC5-9587-2EEF5A9D4820}"/>
              </a:ext>
            </a:extLst>
          </p:cNvPr>
          <p:cNvSpPr txBox="1"/>
          <p:nvPr/>
        </p:nvSpPr>
        <p:spPr>
          <a:xfrm>
            <a:off x="2282258" y="7093787"/>
            <a:ext cx="13410036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b="1" dirty="0">
                <a:solidFill>
                  <a:schemeClr val="tx2">
                    <a:lumMod val="75000"/>
                  </a:schemeClr>
                </a:solidFill>
              </a:rPr>
              <a:t>Total loss = Dielectric loss + Conductor Loss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75DEE-DB5E-494D-A1D7-02D37043FB6D}"/>
              </a:ext>
            </a:extLst>
          </p:cNvPr>
          <p:cNvSpPr txBox="1"/>
          <p:nvPr/>
        </p:nvSpPr>
        <p:spPr>
          <a:xfrm>
            <a:off x="9089997" y="2047156"/>
            <a:ext cx="7473321" cy="378565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443" indent="-571443" algn="ctr">
              <a:buFont typeface="Arial" panose="020B0604020202020204" pitchFamily="34" charset="0"/>
              <a:buChar char="•"/>
            </a:pPr>
            <a:r>
              <a:rPr lang="en-US" sz="4000" i="1" dirty="0"/>
              <a:t>Signal integrity is often the most important need in a design.</a:t>
            </a:r>
          </a:p>
          <a:p>
            <a:pPr algn="ctr"/>
            <a:endParaRPr lang="en-US" sz="4000" i="1" dirty="0"/>
          </a:p>
          <a:p>
            <a:pPr marL="571443" indent="-571443" algn="ctr">
              <a:buFont typeface="Arial" panose="020B0604020202020204" pitchFamily="34" charset="0"/>
              <a:buChar char="•"/>
            </a:pPr>
            <a:r>
              <a:rPr lang="en-US" sz="4000" i="1" dirty="0"/>
              <a:t>As speed increases, loss becomes more important.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2F4F14-3CF5-4280-9D77-85C70C609477}"/>
              </a:ext>
            </a:extLst>
          </p:cNvPr>
          <p:cNvSpPr txBox="1"/>
          <p:nvPr/>
        </p:nvSpPr>
        <p:spPr>
          <a:xfrm>
            <a:off x="2438188" y="8860143"/>
            <a:ext cx="13254105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i="1" dirty="0">
                <a:solidFill>
                  <a:schemeClr val="tx2">
                    <a:lumMod val="75000"/>
                  </a:schemeClr>
                </a:solidFill>
              </a:rPr>
              <a:t>Rolled Annealed Copper performs well at high speeds</a:t>
            </a:r>
          </a:p>
        </p:txBody>
      </p:sp>
    </p:spTree>
    <p:extLst>
      <p:ext uri="{BB962C8B-B14F-4D97-AF65-F5344CB8AC3E}">
        <p14:creationId xmlns:p14="http://schemas.microsoft.com/office/powerpoint/2010/main" val="3184993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50976" y="70817"/>
            <a:ext cx="14470260" cy="1714500"/>
          </a:xfrm>
          <a:prstGeom prst="rect">
            <a:avLst/>
          </a:prstGeom>
        </p:spPr>
        <p:txBody>
          <a:bodyPr lIns="123087" tIns="61544" rIns="123087" bIns="61544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altLang="zh-CN" sz="6600" u="sng" dirty="0">
                <a:solidFill>
                  <a:schemeClr val="bg1"/>
                </a:solidFill>
                <a:ea typeface="宋体" charset="-122"/>
              </a:rPr>
              <a:t>Dk and Df of Pyralux Materials</a:t>
            </a:r>
          </a:p>
        </p:txBody>
      </p:sp>
      <p:graphicFrame>
        <p:nvGraphicFramePr>
          <p:cNvPr id="452703" name="Object 9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02638861"/>
              </p:ext>
            </p:extLst>
          </p:nvPr>
        </p:nvGraphicFramePr>
        <p:xfrm>
          <a:off x="12167542" y="6142507"/>
          <a:ext cx="5183188" cy="379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Worksheet" r:id="rId4" imgW="3800475" imgH="2867025" progId="Excel.Sheet.8">
                  <p:embed/>
                </p:oleObj>
              </mc:Choice>
              <mc:Fallback>
                <p:oleObj name="Worksheet" r:id="rId4" imgW="3800475" imgH="2867025" progId="Excel.Sheet.8">
                  <p:embed/>
                  <p:pic>
                    <p:nvPicPr>
                      <p:cNvPr id="452703" name="Object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7542" y="6142507"/>
                        <a:ext cx="5183188" cy="37941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2611" name="Rectangle 3"/>
          <p:cNvSpPr>
            <a:spLocks noChangeArrowheads="1"/>
          </p:cNvSpPr>
          <p:nvPr/>
        </p:nvSpPr>
        <p:spPr bwMode="auto">
          <a:xfrm>
            <a:off x="1438499" y="2824685"/>
            <a:ext cx="8059449" cy="612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44" tIns="68571" rIns="137144" bIns="6857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zh-CN" dirty="0">
                <a:solidFill>
                  <a:srgbClr val="FF9933"/>
                </a:solidFill>
                <a:ea typeface="宋体" charset="-122"/>
              </a:rPr>
              <a:t>Kapton® (The heart of AP and AG)</a:t>
            </a:r>
            <a:br>
              <a:rPr lang="en-US" altLang="zh-CN" dirty="0">
                <a:solidFill>
                  <a:schemeClr val="tx1"/>
                </a:solidFill>
                <a:ea typeface="宋体" charset="-122"/>
              </a:rPr>
            </a:br>
            <a:r>
              <a:rPr lang="en-US" altLang="zh-CN" dirty="0">
                <a:solidFill>
                  <a:schemeClr val="tx1"/>
                </a:solidFill>
                <a:ea typeface="宋体" charset="-122"/>
              </a:rPr>
              <a:t>Dk and Df depends on…</a:t>
            </a:r>
          </a:p>
          <a:p>
            <a:pPr lvl="1">
              <a:spcBef>
                <a:spcPct val="20000"/>
              </a:spcBef>
            </a:pPr>
            <a:r>
              <a:rPr lang="en-US" altLang="zh-CN" sz="2400" dirty="0">
                <a:solidFill>
                  <a:schemeClr val="tx1"/>
                </a:solidFill>
                <a:ea typeface="宋体" charset="-122"/>
              </a:rPr>
              <a:t>Type</a:t>
            </a:r>
          </a:p>
          <a:p>
            <a:pPr lvl="2"/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Type used in FR and LF </a:t>
            </a:r>
            <a:r>
              <a:rPr lang="en-US" altLang="zh-CN" sz="2000" dirty="0" err="1">
                <a:solidFill>
                  <a:schemeClr val="tx1"/>
                </a:solidFill>
                <a:ea typeface="宋体" charset="-122"/>
              </a:rPr>
              <a:t>Coverlay</a:t>
            </a: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/</a:t>
            </a:r>
            <a:r>
              <a:rPr lang="en-US" altLang="zh-CN" sz="2000" dirty="0" err="1">
                <a:solidFill>
                  <a:schemeClr val="tx1"/>
                </a:solidFill>
                <a:ea typeface="宋体" charset="-122"/>
              </a:rPr>
              <a:t>Bondply</a:t>
            </a: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 is more lossy than that used in AP</a:t>
            </a:r>
          </a:p>
          <a:p>
            <a:pPr lvl="1">
              <a:spcBef>
                <a:spcPct val="20000"/>
              </a:spcBef>
            </a:pPr>
            <a:r>
              <a:rPr lang="en-US" altLang="zh-CN" sz="2400" dirty="0">
                <a:solidFill>
                  <a:schemeClr val="tx1"/>
                </a:solidFill>
                <a:ea typeface="宋体" charset="-122"/>
              </a:rPr>
              <a:t>Orientation (normal or in-plane)</a:t>
            </a:r>
          </a:p>
          <a:p>
            <a:pPr lvl="2"/>
            <a:r>
              <a:rPr lang="en-US" altLang="zh-CN" sz="2000" dirty="0" err="1">
                <a:solidFill>
                  <a:schemeClr val="tx1"/>
                </a:solidFill>
                <a:ea typeface="宋体" charset="-122"/>
              </a:rPr>
              <a:t>Dk</a:t>
            </a: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 in-plane is higher than </a:t>
            </a:r>
            <a:r>
              <a:rPr lang="en-US" altLang="zh-CN" sz="2000" dirty="0" err="1">
                <a:solidFill>
                  <a:schemeClr val="tx1"/>
                </a:solidFill>
                <a:ea typeface="宋体" charset="-122"/>
              </a:rPr>
              <a:t>Dk</a:t>
            </a: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 normal</a:t>
            </a:r>
          </a:p>
          <a:p>
            <a:pPr lvl="2"/>
            <a:r>
              <a:rPr lang="en-US" altLang="zh-CN" sz="2000" dirty="0" err="1">
                <a:solidFill>
                  <a:schemeClr val="tx1"/>
                </a:solidFill>
                <a:ea typeface="宋体" charset="-122"/>
              </a:rPr>
              <a:t>Df</a:t>
            </a: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 about the same in both directions</a:t>
            </a:r>
          </a:p>
          <a:p>
            <a:pPr lvl="1">
              <a:spcBef>
                <a:spcPct val="20000"/>
              </a:spcBef>
            </a:pPr>
            <a:r>
              <a:rPr lang="en-US" altLang="zh-CN" sz="2400" dirty="0">
                <a:solidFill>
                  <a:schemeClr val="tx1"/>
                </a:solidFill>
                <a:ea typeface="宋体" charset="-122"/>
              </a:rPr>
              <a:t>Environment (moisture level)</a:t>
            </a:r>
          </a:p>
          <a:p>
            <a:pPr lvl="2"/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Generally loss will increase significantly in humid </a:t>
            </a:r>
            <a:br>
              <a:rPr lang="en-US" altLang="zh-CN" sz="2000" dirty="0">
                <a:solidFill>
                  <a:schemeClr val="tx1"/>
                </a:solidFill>
                <a:ea typeface="宋体" charset="-122"/>
              </a:rPr>
            </a:b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environments if not encapsulated by copper.</a:t>
            </a:r>
          </a:p>
          <a:p>
            <a:pPr lvl="2"/>
            <a:r>
              <a:rPr lang="en-US" altLang="zh-CN" sz="2000" dirty="0" err="1">
                <a:solidFill>
                  <a:schemeClr val="tx1"/>
                </a:solidFill>
                <a:ea typeface="宋体" charset="-122"/>
              </a:rPr>
              <a:t>Dk</a:t>
            </a: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 will increase very slightly due to humidity (not significantly)</a:t>
            </a:r>
          </a:p>
        </p:txBody>
      </p:sp>
      <p:sp>
        <p:nvSpPr>
          <p:cNvPr id="452695" name="Text Box 87"/>
          <p:cNvSpPr txBox="1">
            <a:spLocks noChangeArrowheads="1"/>
          </p:cNvSpPr>
          <p:nvPr/>
        </p:nvSpPr>
        <p:spPr bwMode="auto">
          <a:xfrm>
            <a:off x="3385218" y="1480183"/>
            <a:ext cx="4166013" cy="1109175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3087" tIns="61544" rIns="123087" bIns="61544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altLang="zh-CN" b="1" dirty="0" err="1">
                <a:ea typeface="宋体" charset="-122"/>
              </a:rPr>
              <a:t>Dk</a:t>
            </a:r>
            <a:r>
              <a:rPr lang="en-US" altLang="zh-CN" b="1" dirty="0">
                <a:ea typeface="宋体" charset="-122"/>
              </a:rPr>
              <a:t> = </a:t>
            </a:r>
            <a:r>
              <a:rPr lang="en-US" altLang="zh-CN" b="1" dirty="0">
                <a:solidFill>
                  <a:srgbClr val="008000"/>
                </a:solidFill>
                <a:ea typeface="宋体" charset="-122"/>
              </a:rPr>
              <a:t>3.1</a:t>
            </a:r>
            <a:r>
              <a:rPr lang="en-US" altLang="zh-CN" b="1" dirty="0">
                <a:ea typeface="宋体" charset="-122"/>
              </a:rPr>
              <a:t> – 3.6</a:t>
            </a:r>
          </a:p>
          <a:p>
            <a:r>
              <a:rPr lang="en-US" altLang="zh-CN" b="1" dirty="0" err="1">
                <a:ea typeface="宋体" charset="-122"/>
              </a:rPr>
              <a:t>Df</a:t>
            </a:r>
            <a:r>
              <a:rPr lang="en-US" altLang="zh-CN" b="1" dirty="0">
                <a:ea typeface="宋体" charset="-122"/>
              </a:rPr>
              <a:t> = 0.004-0.012</a:t>
            </a:r>
          </a:p>
        </p:txBody>
      </p:sp>
      <p:sp>
        <p:nvSpPr>
          <p:cNvPr id="452697" name="Text Box 89"/>
          <p:cNvSpPr txBox="1">
            <a:spLocks noChangeArrowheads="1"/>
          </p:cNvSpPr>
          <p:nvPr/>
        </p:nvSpPr>
        <p:spPr bwMode="auto">
          <a:xfrm>
            <a:off x="12383566" y="1480182"/>
            <a:ext cx="3442629" cy="110917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 lIns="123087" tIns="61544" rIns="123087" bIns="61544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altLang="zh-CN" b="1" dirty="0" err="1">
                <a:ea typeface="宋体" charset="-122"/>
              </a:rPr>
              <a:t>Dk</a:t>
            </a:r>
            <a:r>
              <a:rPr lang="en-US" altLang="zh-CN" b="1" dirty="0">
                <a:ea typeface="宋体" charset="-122"/>
              </a:rPr>
              <a:t> = </a:t>
            </a:r>
            <a:r>
              <a:rPr lang="en-US" altLang="zh-CN" b="1" dirty="0">
                <a:solidFill>
                  <a:srgbClr val="008000"/>
                </a:solidFill>
                <a:ea typeface="宋体" charset="-122"/>
              </a:rPr>
              <a:t>2.9</a:t>
            </a:r>
            <a:r>
              <a:rPr lang="en-US" altLang="zh-CN" b="1" dirty="0">
                <a:ea typeface="宋体" charset="-122"/>
              </a:rPr>
              <a:t>-3.5</a:t>
            </a:r>
          </a:p>
          <a:p>
            <a:r>
              <a:rPr lang="en-US" altLang="zh-CN" b="1" dirty="0" err="1">
                <a:ea typeface="宋体" charset="-122"/>
              </a:rPr>
              <a:t>Df</a:t>
            </a:r>
            <a:r>
              <a:rPr lang="en-US" altLang="zh-CN" b="1" dirty="0">
                <a:ea typeface="宋体" charset="-122"/>
              </a:rPr>
              <a:t> = 0.02-0.03</a:t>
            </a:r>
          </a:p>
        </p:txBody>
      </p:sp>
      <p:sp>
        <p:nvSpPr>
          <p:cNvPr id="452700" name="Rectangle 92"/>
          <p:cNvSpPr>
            <a:spLocks noChangeArrowheads="1"/>
          </p:cNvSpPr>
          <p:nvPr/>
        </p:nvSpPr>
        <p:spPr bwMode="auto">
          <a:xfrm>
            <a:off x="9875236" y="2824685"/>
            <a:ext cx="7332866" cy="331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7144" tIns="68571" rIns="137144" bIns="6857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>
              <a:buFontTx/>
              <a:buChar char="•"/>
            </a:pPr>
            <a:r>
              <a:rPr lang="en-US" altLang="zh-CN" dirty="0">
                <a:solidFill>
                  <a:srgbClr val="92D050"/>
                </a:solidFill>
                <a:ea typeface="宋体" charset="-122"/>
              </a:rPr>
              <a:t>Acrylic Adhesive </a:t>
            </a:r>
          </a:p>
          <a:p>
            <a:pPr lvl="1">
              <a:spcBef>
                <a:spcPct val="20000"/>
              </a:spcBef>
            </a:pP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Huge frequency </a:t>
            </a:r>
            <a:br>
              <a:rPr lang="en-US" altLang="zh-CN" sz="2000" dirty="0">
                <a:solidFill>
                  <a:schemeClr val="tx1"/>
                </a:solidFill>
                <a:ea typeface="宋体" charset="-122"/>
              </a:rPr>
            </a:b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dependence for </a:t>
            </a:r>
            <a:r>
              <a:rPr lang="en-US" altLang="zh-CN" sz="2000" dirty="0" err="1">
                <a:solidFill>
                  <a:schemeClr val="tx1"/>
                </a:solidFill>
                <a:ea typeface="宋体" charset="-122"/>
              </a:rPr>
              <a:t>Dk</a:t>
            </a: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  (3.5 at MHz, 2.9 at GHz).</a:t>
            </a:r>
          </a:p>
          <a:p>
            <a:pPr lvl="1">
              <a:spcBef>
                <a:spcPct val="20000"/>
              </a:spcBef>
            </a:pP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Loss about 10 times more than </a:t>
            </a:r>
            <a:r>
              <a:rPr lang="en-US" altLang="zh-CN" sz="2000" dirty="0" err="1">
                <a:solidFill>
                  <a:schemeClr val="tx1"/>
                </a:solidFill>
                <a:ea typeface="宋体" charset="-122"/>
              </a:rPr>
              <a:t>Kapton</a:t>
            </a: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® and 100 times more than Teflon®.</a:t>
            </a:r>
          </a:p>
          <a:p>
            <a:pPr lvl="1">
              <a:spcBef>
                <a:spcPct val="20000"/>
              </a:spcBef>
            </a:pPr>
            <a:r>
              <a:rPr lang="en-US" altLang="zh-CN" sz="2000" dirty="0">
                <a:solidFill>
                  <a:schemeClr val="tx1"/>
                </a:solidFill>
                <a:ea typeface="宋体" charset="-122"/>
              </a:rPr>
              <a:t>High frequency applications should minimize the amount of acrylic in the stack-up.</a:t>
            </a:r>
          </a:p>
          <a:p>
            <a:pPr lvl="1">
              <a:spcBef>
                <a:spcPct val="0"/>
              </a:spcBef>
              <a:spcAft>
                <a:spcPct val="0"/>
              </a:spcAft>
            </a:pPr>
            <a:endParaRPr lang="en-US" altLang="zh-CN" sz="2000" dirty="0">
              <a:solidFill>
                <a:schemeClr val="tx1"/>
              </a:solidFill>
              <a:ea typeface="宋体" charset="-122"/>
            </a:endParaRPr>
          </a:p>
          <a:p>
            <a:pPr lvl="1">
              <a:spcBef>
                <a:spcPct val="0"/>
              </a:spcBef>
              <a:spcAft>
                <a:spcPct val="0"/>
              </a:spcAft>
            </a:pPr>
            <a:endParaRPr lang="en-US" altLang="zh-CN" sz="1950" dirty="0">
              <a:solidFill>
                <a:schemeClr val="tx1"/>
              </a:solidFill>
              <a:ea typeface="宋体" charset="-122"/>
            </a:endParaRPr>
          </a:p>
        </p:txBody>
      </p:sp>
      <p:sp>
        <p:nvSpPr>
          <p:cNvPr id="452702" name="Text Box 94"/>
          <p:cNvSpPr txBox="1">
            <a:spLocks noChangeArrowheads="1"/>
          </p:cNvSpPr>
          <p:nvPr/>
        </p:nvSpPr>
        <p:spPr bwMode="auto">
          <a:xfrm>
            <a:off x="1798390" y="9535343"/>
            <a:ext cx="8215313" cy="401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3087" tIns="61544" rIns="123087" bIns="61544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altLang="en-US" dirty="0">
                <a:solidFill>
                  <a:srgbClr val="008000"/>
                </a:solidFill>
              </a:rPr>
              <a:t>Normal</a:t>
            </a:r>
            <a:r>
              <a:rPr lang="en-US" altLang="en-US" dirty="0"/>
              <a:t> </a:t>
            </a:r>
            <a:r>
              <a:rPr lang="en-US" altLang="en-US" dirty="0" err="1"/>
              <a:t>Dk</a:t>
            </a:r>
            <a:r>
              <a:rPr lang="en-US" altLang="en-US" dirty="0"/>
              <a:t> is used in analysis</a:t>
            </a:r>
          </a:p>
        </p:txBody>
      </p:sp>
    </p:spTree>
    <p:extLst>
      <p:ext uri="{BB962C8B-B14F-4D97-AF65-F5344CB8AC3E}">
        <p14:creationId xmlns:p14="http://schemas.microsoft.com/office/powerpoint/2010/main" val="1135632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B1FB280-6B68-4512-B299-2CD77752B8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77047" y="242047"/>
            <a:ext cx="11463338" cy="933170"/>
          </a:xfrm>
          <a:prstGeom prst="rect">
            <a:avLst/>
          </a:prstGeom>
          <a:noFill/>
        </p:spPr>
        <p:txBody>
          <a:bodyPr lIns="134812" tIns="67406" rIns="134812" bIns="67406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zh-CN" u="sng" dirty="0">
                <a:solidFill>
                  <a:schemeClr val="tx1"/>
                </a:solidFill>
                <a:ea typeface="宋体" panose="02010600030101010101" pitchFamily="2" charset="-122"/>
              </a:rPr>
              <a:t>Microstrip Basics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20D3D1CA-C74E-440D-BD00-37BD5AF36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18" y="694981"/>
            <a:ext cx="12152779" cy="9509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4844" tIns="67422" rIns="134844" bIns="6742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CN" sz="4400" dirty="0">
                <a:solidFill>
                  <a:schemeClr val="tx1"/>
                </a:solidFill>
                <a:ea typeface="宋体" panose="02010600030101010101" pitchFamily="2" charset="-122"/>
              </a:rPr>
              <a:t>Structure</a:t>
            </a:r>
          </a:p>
          <a:p>
            <a:pPr lvl="1" eaLnBrk="1" hangingPunct="1"/>
            <a:r>
              <a:rPr lang="en-US" altLang="zh-CN" sz="4400" dirty="0">
                <a:solidFill>
                  <a:schemeClr val="tx1"/>
                </a:solidFill>
                <a:ea typeface="宋体" panose="02010600030101010101" pitchFamily="2" charset="-122"/>
              </a:rPr>
              <a:t>Two metal layers – ground and signal</a:t>
            </a:r>
          </a:p>
          <a:p>
            <a:pPr lvl="2" eaLnBrk="1" hangingPunct="1"/>
            <a:r>
              <a:rPr lang="en-US" altLang="zh-CN" sz="1800" dirty="0">
                <a:solidFill>
                  <a:schemeClr val="tx1"/>
                </a:solidFill>
                <a:ea typeface="宋体" panose="02010600030101010101" pitchFamily="2" charset="-122"/>
              </a:rPr>
              <a:t>Usually a </a:t>
            </a:r>
            <a:r>
              <a:rPr lang="en-US" altLang="zh-CN" sz="1800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1800" dirty="0">
                <a:solidFill>
                  <a:schemeClr val="tx1"/>
                </a:solidFill>
                <a:ea typeface="宋体" panose="02010600030101010101" pitchFamily="2" charset="-122"/>
              </a:rPr>
              <a:t> laminated to top and bottom (not shown here)</a:t>
            </a:r>
          </a:p>
          <a:p>
            <a:pPr lvl="2" eaLnBrk="1" hangingPunct="1"/>
            <a:r>
              <a:rPr lang="en-US" altLang="zh-CN" sz="1800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1800" dirty="0">
                <a:solidFill>
                  <a:schemeClr val="tx1"/>
                </a:solidFill>
                <a:ea typeface="宋体" panose="02010600030101010101" pitchFamily="2" charset="-122"/>
              </a:rPr>
              <a:t> is a “necessary evil” to protect the copper.</a:t>
            </a:r>
            <a:br>
              <a:rPr lang="en-US" altLang="zh-CN" sz="1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1800" dirty="0">
                <a:solidFill>
                  <a:schemeClr val="tx1"/>
                </a:solidFill>
                <a:ea typeface="宋体" panose="02010600030101010101" pitchFamily="2" charset="-122"/>
              </a:rPr>
              <a:t>Slightly affects impedance and increases loss.</a:t>
            </a:r>
          </a:p>
          <a:p>
            <a:pPr lvl="1" eaLnBrk="1" hangingPunct="1"/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Advantage:  Lowest loss transmission possible</a:t>
            </a:r>
            <a:b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with laminate materials.</a:t>
            </a:r>
          </a:p>
          <a:p>
            <a:pPr lvl="1" eaLnBrk="1" hangingPunct="1"/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Disadvantage: Susceptible to outside noise</a:t>
            </a:r>
            <a:endParaRPr lang="en-US" altLang="zh-CN" sz="105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1853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3600" dirty="0">
                <a:solidFill>
                  <a:schemeClr val="tx1"/>
                </a:solidFill>
                <a:ea typeface="宋体" panose="02010600030101010101" pitchFamily="2" charset="-122"/>
              </a:rPr>
              <a:t>Fundamentals</a:t>
            </a:r>
          </a:p>
          <a:p>
            <a:pPr lvl="1" eaLnBrk="1" hangingPunct="1"/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Signal is transmitted as WAVES of a changing electric </a:t>
            </a:r>
            <a:b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field propagating through the dielectric</a:t>
            </a:r>
          </a:p>
          <a:p>
            <a:pPr lvl="1" eaLnBrk="1" hangingPunct="1"/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More field lines pass through the </a:t>
            </a:r>
            <a:r>
              <a:rPr lang="en-US" altLang="zh-CN" sz="3600" dirty="0">
                <a:solidFill>
                  <a:schemeClr val="tx1"/>
                </a:solidFill>
                <a:ea typeface="宋体" panose="02010600030101010101" pitchFamily="2" charset="-122"/>
              </a:rPr>
              <a:t>clad than the </a:t>
            </a:r>
            <a:r>
              <a:rPr lang="en-US" altLang="zh-CN" sz="3600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3600" dirty="0">
                <a:solidFill>
                  <a:schemeClr val="tx1"/>
                </a:solidFill>
                <a:ea typeface="宋体" panose="02010600030101010101" pitchFamily="2" charset="-122"/>
              </a:rPr>
              <a:t>.</a:t>
            </a:r>
          </a:p>
          <a:p>
            <a:pPr lvl="1" eaLnBrk="1" hangingPunct="1"/>
            <a:endParaRPr lang="en-US" altLang="zh-CN" sz="36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r>
              <a:rPr lang="en-US" altLang="zh-CN" sz="3600" u="sng" dirty="0">
                <a:solidFill>
                  <a:schemeClr val="tx1"/>
                </a:solidFill>
                <a:ea typeface="宋体" panose="02010600030101010101" pitchFamily="2" charset="-122"/>
              </a:rPr>
              <a:t>Impedance is determined by</a:t>
            </a:r>
          </a:p>
          <a:p>
            <a:pPr lvl="2" eaLnBrk="1" hangingPunct="1"/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Dielectric constant</a:t>
            </a:r>
          </a:p>
          <a:p>
            <a:pPr lvl="2" eaLnBrk="1" hangingPunct="1"/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Thickness of dielectric</a:t>
            </a:r>
          </a:p>
          <a:p>
            <a:pPr lvl="2" eaLnBrk="1" hangingPunct="1"/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Width of line</a:t>
            </a:r>
          </a:p>
          <a:p>
            <a:pPr lvl="2" eaLnBrk="1" hangingPunct="1"/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Thickness of copper</a:t>
            </a:r>
            <a:endParaRPr lang="en-US" altLang="zh-CN" sz="1588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grpSp>
        <p:nvGrpSpPr>
          <p:cNvPr id="6148" name="Group 82">
            <a:extLst>
              <a:ext uri="{FF2B5EF4-FFF2-40B4-BE49-F238E27FC236}">
                <a16:creationId xmlns:a16="http://schemas.microsoft.com/office/drawing/2014/main" id="{D37878D0-32F2-437A-AA6E-4163FAC8A0D1}"/>
              </a:ext>
            </a:extLst>
          </p:cNvPr>
          <p:cNvGrpSpPr>
            <a:grpSpLocks/>
          </p:cNvGrpSpPr>
          <p:nvPr/>
        </p:nvGrpSpPr>
        <p:grpSpPr bwMode="auto">
          <a:xfrm>
            <a:off x="7918264" y="7440006"/>
            <a:ext cx="6984067" cy="2620075"/>
            <a:chOff x="2879" y="2886"/>
            <a:chExt cx="3324" cy="1247"/>
          </a:xfrm>
        </p:grpSpPr>
        <p:sp>
          <p:nvSpPr>
            <p:cNvPr id="6179" name="Text Box 80">
              <a:extLst>
                <a:ext uri="{FF2B5EF4-FFF2-40B4-BE49-F238E27FC236}">
                  <a16:creationId xmlns:a16="http://schemas.microsoft.com/office/drawing/2014/main" id="{1EB2F453-FDE2-4BAD-B1F1-67C30DD3D2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5" y="3175"/>
              <a:ext cx="2978" cy="9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chemeClr val="hlink"/>
                </a:buClr>
              </a:pPr>
              <a:r>
                <a:rPr lang="zh-CN" altLang="en-US" sz="2400" dirty="0">
                  <a:ea typeface="宋体" panose="02010600030101010101" pitchFamily="2" charset="-122"/>
                </a:rPr>
                <a:t>    </a:t>
              </a:r>
              <a:r>
                <a:rPr lang="en-US" altLang="zh-CN" sz="2400" dirty="0">
                  <a:ea typeface="宋体" panose="02010600030101010101" pitchFamily="2" charset="-122"/>
                </a:rPr>
                <a:t>Structure Used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chemeClr val="hlink"/>
                </a:buClr>
              </a:pPr>
              <a:r>
                <a:rPr lang="en-US" altLang="zh-CN" sz="2400" dirty="0">
                  <a:ea typeface="宋体" panose="02010600030101010101" pitchFamily="2" charset="-122"/>
                </a:rPr>
                <a:t>    Copper Resistance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chemeClr val="hlink"/>
                </a:buClr>
              </a:pPr>
              <a:r>
                <a:rPr lang="en-US" altLang="zh-CN" sz="2400" dirty="0">
                  <a:ea typeface="宋体" panose="02010600030101010101" pitchFamily="2" charset="-122"/>
                </a:rPr>
                <a:t>    Roughness of copper</a:t>
              </a:r>
            </a:p>
            <a:p>
              <a:pPr eaLnBrk="1" hangingPunct="1">
                <a:spcBef>
                  <a:spcPct val="20000"/>
                </a:spcBef>
                <a:spcAft>
                  <a:spcPct val="20000"/>
                </a:spcAft>
                <a:buClr>
                  <a:schemeClr val="hlink"/>
                </a:buClr>
              </a:pPr>
              <a:r>
                <a:rPr lang="en-US" altLang="zh-CN" sz="2400" dirty="0">
                  <a:ea typeface="宋体" panose="02010600030101010101" pitchFamily="2" charset="-122"/>
                </a:rPr>
                <a:t>    Loss tangent of dielectric</a:t>
              </a:r>
            </a:p>
          </p:txBody>
        </p:sp>
        <p:sp>
          <p:nvSpPr>
            <p:cNvPr id="6180" name="Text Box 81">
              <a:extLst>
                <a:ext uri="{FF2B5EF4-FFF2-40B4-BE49-F238E27FC236}">
                  <a16:creationId xmlns:a16="http://schemas.microsoft.com/office/drawing/2014/main" id="{1CB9AFB5-9228-46E0-90AF-840C208BFA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9" y="2886"/>
              <a:ext cx="2552" cy="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>
                <a:buClr>
                  <a:schemeClr val="hlink"/>
                </a:buClr>
              </a:pPr>
              <a:r>
                <a:rPr lang="zh-CN" altLang="en-US" sz="2800" u="sng" dirty="0">
                  <a:ea typeface="宋体" panose="02010600030101010101" pitchFamily="2" charset="-122"/>
                </a:rPr>
                <a:t>  </a:t>
              </a:r>
              <a:r>
                <a:rPr lang="en-US" altLang="zh-CN" sz="3600" u="sng" dirty="0">
                  <a:ea typeface="宋体" panose="02010600030101010101" pitchFamily="2" charset="-122"/>
                </a:rPr>
                <a:t>Loss is determined by</a:t>
              </a:r>
              <a:endParaRPr lang="en-US" altLang="zh-CN" sz="1800" u="sng" dirty="0">
                <a:ea typeface="宋体" panose="02010600030101010101" pitchFamily="2" charset="-122"/>
              </a:endParaRPr>
            </a:p>
          </p:txBody>
        </p:sp>
      </p:grpSp>
      <p:pic>
        <p:nvPicPr>
          <p:cNvPr id="6149" name="Picture 87" descr="MS_E_fields_10GHz_phaseanimation">
            <a:extLst>
              <a:ext uri="{FF2B5EF4-FFF2-40B4-BE49-F238E27FC236}">
                <a16:creationId xmlns:a16="http://schemas.microsoft.com/office/drawing/2014/main" id="{9D60FD67-3BB6-495B-82AE-F410FF13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328" y="4259468"/>
            <a:ext cx="4198004" cy="2416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91" descr="MS_E_arrows_500MHz_phaseanimationXSEC">
            <a:extLst>
              <a:ext uri="{FF2B5EF4-FFF2-40B4-BE49-F238E27FC236}">
                <a16:creationId xmlns:a16="http://schemas.microsoft.com/office/drawing/2014/main" id="{62E837E4-690D-4F5F-B6C1-EEA922E91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9505" y="7579211"/>
            <a:ext cx="3370169" cy="199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3" name="Group 96">
            <a:extLst>
              <a:ext uri="{FF2B5EF4-FFF2-40B4-BE49-F238E27FC236}">
                <a16:creationId xmlns:a16="http://schemas.microsoft.com/office/drawing/2014/main" id="{46B14262-6026-4192-9F8C-0E8733069634}"/>
              </a:ext>
            </a:extLst>
          </p:cNvPr>
          <p:cNvGrpSpPr>
            <a:grpSpLocks/>
          </p:cNvGrpSpPr>
          <p:nvPr/>
        </p:nvGrpSpPr>
        <p:grpSpPr bwMode="auto">
          <a:xfrm>
            <a:off x="13529641" y="1159809"/>
            <a:ext cx="3750469" cy="2454088"/>
            <a:chOff x="3652" y="552"/>
            <a:chExt cx="1785" cy="1168"/>
          </a:xfrm>
        </p:grpSpPr>
        <p:sp>
          <p:nvSpPr>
            <p:cNvPr id="6154" name="Rectangle 52">
              <a:extLst>
                <a:ext uri="{FF2B5EF4-FFF2-40B4-BE49-F238E27FC236}">
                  <a16:creationId xmlns:a16="http://schemas.microsoft.com/office/drawing/2014/main" id="{EBAF4105-7B3D-4024-82A6-394DE3CCD3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3" y="1048"/>
              <a:ext cx="1344" cy="522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prstDash val="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5939"/>
            </a:p>
          </p:txBody>
        </p:sp>
        <p:sp>
          <p:nvSpPr>
            <p:cNvPr id="6155" name="Rectangle 27">
              <a:extLst>
                <a:ext uri="{FF2B5EF4-FFF2-40B4-BE49-F238E27FC236}">
                  <a16:creationId xmlns:a16="http://schemas.microsoft.com/office/drawing/2014/main" id="{38B08D5B-9E93-4760-ABDD-41938BC101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6" y="993"/>
              <a:ext cx="293" cy="6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5939"/>
            </a:p>
          </p:txBody>
        </p:sp>
        <p:sp>
          <p:nvSpPr>
            <p:cNvPr id="6156" name="Rectangle 28">
              <a:extLst>
                <a:ext uri="{FF2B5EF4-FFF2-40B4-BE49-F238E27FC236}">
                  <a16:creationId xmlns:a16="http://schemas.microsoft.com/office/drawing/2014/main" id="{B8E3701B-83ED-4EB6-A0CB-E8C13EF7C2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5" y="1568"/>
              <a:ext cx="1356" cy="5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 sz="5939"/>
            </a:p>
          </p:txBody>
        </p:sp>
        <p:sp>
          <p:nvSpPr>
            <p:cNvPr id="6157" name="Line 44">
              <a:extLst>
                <a:ext uri="{FF2B5EF4-FFF2-40B4-BE49-F238E27FC236}">
                  <a16:creationId xmlns:a16="http://schemas.microsoft.com/office/drawing/2014/main" id="{7DBE662B-F507-422E-B0CD-3147C119A1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53" y="1092"/>
              <a:ext cx="0" cy="47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 sz="5939"/>
            </a:p>
          </p:txBody>
        </p:sp>
        <p:sp>
          <p:nvSpPr>
            <p:cNvPr id="6158" name="Line 45">
              <a:extLst>
                <a:ext uri="{FF2B5EF4-FFF2-40B4-BE49-F238E27FC236}">
                  <a16:creationId xmlns:a16="http://schemas.microsoft.com/office/drawing/2014/main" id="{F326A091-83A5-470D-B640-2A7B1A48F5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46" y="1092"/>
              <a:ext cx="4" cy="47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 sz="5939"/>
            </a:p>
          </p:txBody>
        </p:sp>
        <p:grpSp>
          <p:nvGrpSpPr>
            <p:cNvPr id="6159" name="Group 66">
              <a:extLst>
                <a:ext uri="{FF2B5EF4-FFF2-40B4-BE49-F238E27FC236}">
                  <a16:creationId xmlns:a16="http://schemas.microsoft.com/office/drawing/2014/main" id="{3C6CD83A-2068-4071-9284-1F1FD2FA35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68" y="796"/>
              <a:ext cx="528" cy="771"/>
              <a:chOff x="4843" y="2411"/>
              <a:chExt cx="528" cy="771"/>
            </a:xfrm>
          </p:grpSpPr>
          <p:sp>
            <p:nvSpPr>
              <p:cNvPr id="6174" name="Freeform 48">
                <a:extLst>
                  <a:ext uri="{FF2B5EF4-FFF2-40B4-BE49-F238E27FC236}">
                    <a16:creationId xmlns:a16="http://schemas.microsoft.com/office/drawing/2014/main" id="{AF06F285-5460-4397-AE23-E6B86C620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4" y="2697"/>
                <a:ext cx="27" cy="485"/>
              </a:xfrm>
              <a:custGeom>
                <a:avLst/>
                <a:gdLst>
                  <a:gd name="T0" fmla="*/ 27 w 6"/>
                  <a:gd name="T1" fmla="*/ 0 h 235"/>
                  <a:gd name="T2" fmla="*/ 5 w 6"/>
                  <a:gd name="T3" fmla="*/ 120 h 235"/>
                  <a:gd name="T4" fmla="*/ 5 w 6"/>
                  <a:gd name="T5" fmla="*/ 485 h 2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235">
                    <a:moveTo>
                      <a:pt x="6" y="0"/>
                    </a:moveTo>
                    <a:cubicBezTo>
                      <a:pt x="4" y="9"/>
                      <a:pt x="2" y="19"/>
                      <a:pt x="1" y="58"/>
                    </a:cubicBezTo>
                    <a:cubicBezTo>
                      <a:pt x="0" y="97"/>
                      <a:pt x="0" y="166"/>
                      <a:pt x="1" y="235"/>
                    </a:cubicBezTo>
                  </a:path>
                </a:pathLst>
              </a:custGeom>
              <a:noFill/>
              <a:ln w="158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6175" name="Freeform 54">
                <a:extLst>
                  <a:ext uri="{FF2B5EF4-FFF2-40B4-BE49-F238E27FC236}">
                    <a16:creationId xmlns:a16="http://schemas.microsoft.com/office/drawing/2014/main" id="{CF42919F-325D-40C9-9B43-9A6F06790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9" y="2573"/>
                <a:ext cx="198" cy="605"/>
              </a:xfrm>
              <a:custGeom>
                <a:avLst/>
                <a:gdLst>
                  <a:gd name="T0" fmla="*/ 198 w 231"/>
                  <a:gd name="T1" fmla="*/ 34 h 605"/>
                  <a:gd name="T2" fmla="*/ 136 w 231"/>
                  <a:gd name="T3" fmla="*/ 0 h 605"/>
                  <a:gd name="T4" fmla="*/ 66 w 231"/>
                  <a:gd name="T5" fmla="*/ 34 h 605"/>
                  <a:gd name="T6" fmla="*/ 17 w 231"/>
                  <a:gd name="T7" fmla="*/ 149 h 605"/>
                  <a:gd name="T8" fmla="*/ 0 w 231"/>
                  <a:gd name="T9" fmla="*/ 605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1" h="605">
                    <a:moveTo>
                      <a:pt x="231" y="34"/>
                    </a:moveTo>
                    <a:cubicBezTo>
                      <a:pt x="208" y="17"/>
                      <a:pt x="185" y="0"/>
                      <a:pt x="159" y="0"/>
                    </a:cubicBezTo>
                    <a:cubicBezTo>
                      <a:pt x="133" y="0"/>
                      <a:pt x="100" y="9"/>
                      <a:pt x="77" y="34"/>
                    </a:cubicBezTo>
                    <a:cubicBezTo>
                      <a:pt x="54" y="59"/>
                      <a:pt x="33" y="54"/>
                      <a:pt x="20" y="149"/>
                    </a:cubicBezTo>
                    <a:cubicBezTo>
                      <a:pt x="7" y="244"/>
                      <a:pt x="3" y="424"/>
                      <a:pt x="0" y="605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6176" name="Freeform 56">
                <a:extLst>
                  <a:ext uri="{FF2B5EF4-FFF2-40B4-BE49-F238E27FC236}">
                    <a16:creationId xmlns:a16="http://schemas.microsoft.com/office/drawing/2014/main" id="{0F1C5F4C-76AB-41A9-A154-96E4F05B8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" y="2499"/>
                <a:ext cx="345" cy="680"/>
              </a:xfrm>
              <a:custGeom>
                <a:avLst/>
                <a:gdLst>
                  <a:gd name="T0" fmla="*/ 345 w 345"/>
                  <a:gd name="T1" fmla="*/ 89 h 680"/>
                  <a:gd name="T2" fmla="*/ 273 w 345"/>
                  <a:gd name="T3" fmla="*/ 17 h 680"/>
                  <a:gd name="T4" fmla="*/ 177 w 345"/>
                  <a:gd name="T5" fmla="*/ 8 h 680"/>
                  <a:gd name="T6" fmla="*/ 62 w 345"/>
                  <a:gd name="T7" fmla="*/ 65 h 680"/>
                  <a:gd name="T8" fmla="*/ 28 w 345"/>
                  <a:gd name="T9" fmla="*/ 190 h 680"/>
                  <a:gd name="T10" fmla="*/ 4 w 345"/>
                  <a:gd name="T11" fmla="*/ 425 h 680"/>
                  <a:gd name="T12" fmla="*/ 4 w 345"/>
                  <a:gd name="T13" fmla="*/ 680 h 6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680">
                    <a:moveTo>
                      <a:pt x="345" y="89"/>
                    </a:moveTo>
                    <a:cubicBezTo>
                      <a:pt x="323" y="59"/>
                      <a:pt x="301" y="30"/>
                      <a:pt x="273" y="17"/>
                    </a:cubicBezTo>
                    <a:cubicBezTo>
                      <a:pt x="245" y="4"/>
                      <a:pt x="212" y="0"/>
                      <a:pt x="177" y="8"/>
                    </a:cubicBezTo>
                    <a:cubicBezTo>
                      <a:pt x="142" y="16"/>
                      <a:pt x="87" y="35"/>
                      <a:pt x="62" y="65"/>
                    </a:cubicBezTo>
                    <a:cubicBezTo>
                      <a:pt x="37" y="95"/>
                      <a:pt x="38" y="130"/>
                      <a:pt x="28" y="190"/>
                    </a:cubicBezTo>
                    <a:cubicBezTo>
                      <a:pt x="18" y="250"/>
                      <a:pt x="8" y="343"/>
                      <a:pt x="4" y="425"/>
                    </a:cubicBezTo>
                    <a:cubicBezTo>
                      <a:pt x="0" y="507"/>
                      <a:pt x="2" y="593"/>
                      <a:pt x="4" y="68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6177" name="Freeform 57">
                <a:extLst>
                  <a:ext uri="{FF2B5EF4-FFF2-40B4-BE49-F238E27FC236}">
                    <a16:creationId xmlns:a16="http://schemas.microsoft.com/office/drawing/2014/main" id="{274F75DB-7512-4B4F-8F5B-EC8264446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" y="2411"/>
                <a:ext cx="528" cy="767"/>
              </a:xfrm>
              <a:custGeom>
                <a:avLst/>
                <a:gdLst>
                  <a:gd name="T0" fmla="*/ 528 w 528"/>
                  <a:gd name="T1" fmla="*/ 167 h 767"/>
                  <a:gd name="T2" fmla="*/ 427 w 528"/>
                  <a:gd name="T3" fmla="*/ 33 h 767"/>
                  <a:gd name="T4" fmla="*/ 278 w 528"/>
                  <a:gd name="T5" fmla="*/ 4 h 767"/>
                  <a:gd name="T6" fmla="*/ 120 w 528"/>
                  <a:gd name="T7" fmla="*/ 57 h 767"/>
                  <a:gd name="T8" fmla="*/ 53 w 528"/>
                  <a:gd name="T9" fmla="*/ 177 h 767"/>
                  <a:gd name="T10" fmla="*/ 10 w 528"/>
                  <a:gd name="T11" fmla="*/ 364 h 767"/>
                  <a:gd name="T12" fmla="*/ 0 w 528"/>
                  <a:gd name="T13" fmla="*/ 767 h 7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8" h="767">
                    <a:moveTo>
                      <a:pt x="528" y="167"/>
                    </a:moveTo>
                    <a:cubicBezTo>
                      <a:pt x="498" y="113"/>
                      <a:pt x="469" y="60"/>
                      <a:pt x="427" y="33"/>
                    </a:cubicBezTo>
                    <a:cubicBezTo>
                      <a:pt x="385" y="6"/>
                      <a:pt x="329" y="0"/>
                      <a:pt x="278" y="4"/>
                    </a:cubicBezTo>
                    <a:cubicBezTo>
                      <a:pt x="227" y="8"/>
                      <a:pt x="158" y="28"/>
                      <a:pt x="120" y="57"/>
                    </a:cubicBezTo>
                    <a:cubicBezTo>
                      <a:pt x="82" y="86"/>
                      <a:pt x="71" y="126"/>
                      <a:pt x="53" y="177"/>
                    </a:cubicBezTo>
                    <a:cubicBezTo>
                      <a:pt x="35" y="228"/>
                      <a:pt x="19" y="266"/>
                      <a:pt x="10" y="364"/>
                    </a:cubicBezTo>
                    <a:cubicBezTo>
                      <a:pt x="1" y="462"/>
                      <a:pt x="0" y="614"/>
                      <a:pt x="0" y="767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6178" name="Freeform 58">
                <a:extLst>
                  <a:ext uri="{FF2B5EF4-FFF2-40B4-BE49-F238E27FC236}">
                    <a16:creationId xmlns:a16="http://schemas.microsoft.com/office/drawing/2014/main" id="{5F1DD25F-1352-4C00-9842-660BC2BC51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1" y="2635"/>
                <a:ext cx="111" cy="543"/>
              </a:xfrm>
              <a:custGeom>
                <a:avLst/>
                <a:gdLst>
                  <a:gd name="T0" fmla="*/ 111 w 111"/>
                  <a:gd name="T1" fmla="*/ 16 h 519"/>
                  <a:gd name="T2" fmla="*/ 48 w 111"/>
                  <a:gd name="T3" fmla="*/ 10 h 519"/>
                  <a:gd name="T4" fmla="*/ 19 w 111"/>
                  <a:gd name="T5" fmla="*/ 75 h 519"/>
                  <a:gd name="T6" fmla="*/ 10 w 111"/>
                  <a:gd name="T7" fmla="*/ 151 h 519"/>
                  <a:gd name="T8" fmla="*/ 0 w 111"/>
                  <a:gd name="T9" fmla="*/ 543 h 5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19">
                    <a:moveTo>
                      <a:pt x="111" y="15"/>
                    </a:moveTo>
                    <a:cubicBezTo>
                      <a:pt x="87" y="7"/>
                      <a:pt x="63" y="0"/>
                      <a:pt x="48" y="10"/>
                    </a:cubicBezTo>
                    <a:cubicBezTo>
                      <a:pt x="33" y="20"/>
                      <a:pt x="25" y="50"/>
                      <a:pt x="19" y="72"/>
                    </a:cubicBezTo>
                    <a:cubicBezTo>
                      <a:pt x="13" y="94"/>
                      <a:pt x="13" y="70"/>
                      <a:pt x="10" y="144"/>
                    </a:cubicBezTo>
                    <a:cubicBezTo>
                      <a:pt x="7" y="218"/>
                      <a:pt x="3" y="368"/>
                      <a:pt x="0" y="519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</p:grpSp>
        <p:grpSp>
          <p:nvGrpSpPr>
            <p:cNvPr id="6160" name="Group 67">
              <a:extLst>
                <a:ext uri="{FF2B5EF4-FFF2-40B4-BE49-F238E27FC236}">
                  <a16:creationId xmlns:a16="http://schemas.microsoft.com/office/drawing/2014/main" id="{783FF2E7-9B6A-4000-8A07-9D38601E3941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4393" y="797"/>
              <a:ext cx="528" cy="771"/>
              <a:chOff x="4843" y="2411"/>
              <a:chExt cx="528" cy="771"/>
            </a:xfrm>
          </p:grpSpPr>
          <p:sp>
            <p:nvSpPr>
              <p:cNvPr id="6169" name="Freeform 68">
                <a:extLst>
                  <a:ext uri="{FF2B5EF4-FFF2-40B4-BE49-F238E27FC236}">
                    <a16:creationId xmlns:a16="http://schemas.microsoft.com/office/drawing/2014/main" id="{AC6E7C59-2423-4708-95BA-C668056C36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34" y="2697"/>
                <a:ext cx="27" cy="485"/>
              </a:xfrm>
              <a:custGeom>
                <a:avLst/>
                <a:gdLst>
                  <a:gd name="T0" fmla="*/ 27 w 6"/>
                  <a:gd name="T1" fmla="*/ 0 h 235"/>
                  <a:gd name="T2" fmla="*/ 5 w 6"/>
                  <a:gd name="T3" fmla="*/ 120 h 235"/>
                  <a:gd name="T4" fmla="*/ 5 w 6"/>
                  <a:gd name="T5" fmla="*/ 485 h 2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235">
                    <a:moveTo>
                      <a:pt x="6" y="0"/>
                    </a:moveTo>
                    <a:cubicBezTo>
                      <a:pt x="4" y="9"/>
                      <a:pt x="2" y="19"/>
                      <a:pt x="1" y="58"/>
                    </a:cubicBezTo>
                    <a:cubicBezTo>
                      <a:pt x="0" y="97"/>
                      <a:pt x="0" y="166"/>
                      <a:pt x="1" y="235"/>
                    </a:cubicBezTo>
                  </a:path>
                </a:pathLst>
              </a:custGeom>
              <a:noFill/>
              <a:ln w="1587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6170" name="Freeform 69">
                <a:extLst>
                  <a:ext uri="{FF2B5EF4-FFF2-40B4-BE49-F238E27FC236}">
                    <a16:creationId xmlns:a16="http://schemas.microsoft.com/office/drawing/2014/main" id="{29648F5D-BEAA-4382-87A1-B7DD3B277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39" y="2573"/>
                <a:ext cx="198" cy="605"/>
              </a:xfrm>
              <a:custGeom>
                <a:avLst/>
                <a:gdLst>
                  <a:gd name="T0" fmla="*/ 198 w 231"/>
                  <a:gd name="T1" fmla="*/ 34 h 605"/>
                  <a:gd name="T2" fmla="*/ 136 w 231"/>
                  <a:gd name="T3" fmla="*/ 0 h 605"/>
                  <a:gd name="T4" fmla="*/ 66 w 231"/>
                  <a:gd name="T5" fmla="*/ 34 h 605"/>
                  <a:gd name="T6" fmla="*/ 17 w 231"/>
                  <a:gd name="T7" fmla="*/ 149 h 605"/>
                  <a:gd name="T8" fmla="*/ 0 w 231"/>
                  <a:gd name="T9" fmla="*/ 605 h 60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1" h="605">
                    <a:moveTo>
                      <a:pt x="231" y="34"/>
                    </a:moveTo>
                    <a:cubicBezTo>
                      <a:pt x="208" y="17"/>
                      <a:pt x="185" y="0"/>
                      <a:pt x="159" y="0"/>
                    </a:cubicBezTo>
                    <a:cubicBezTo>
                      <a:pt x="133" y="0"/>
                      <a:pt x="100" y="9"/>
                      <a:pt x="77" y="34"/>
                    </a:cubicBezTo>
                    <a:cubicBezTo>
                      <a:pt x="54" y="59"/>
                      <a:pt x="33" y="54"/>
                      <a:pt x="20" y="149"/>
                    </a:cubicBezTo>
                    <a:cubicBezTo>
                      <a:pt x="7" y="244"/>
                      <a:pt x="3" y="424"/>
                      <a:pt x="0" y="605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6171" name="Freeform 70">
                <a:extLst>
                  <a:ext uri="{FF2B5EF4-FFF2-40B4-BE49-F238E27FC236}">
                    <a16:creationId xmlns:a16="http://schemas.microsoft.com/office/drawing/2014/main" id="{FB0146DA-E82B-4102-888D-6F375E66F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49" y="2499"/>
                <a:ext cx="345" cy="680"/>
              </a:xfrm>
              <a:custGeom>
                <a:avLst/>
                <a:gdLst>
                  <a:gd name="T0" fmla="*/ 345 w 345"/>
                  <a:gd name="T1" fmla="*/ 89 h 680"/>
                  <a:gd name="T2" fmla="*/ 273 w 345"/>
                  <a:gd name="T3" fmla="*/ 17 h 680"/>
                  <a:gd name="T4" fmla="*/ 177 w 345"/>
                  <a:gd name="T5" fmla="*/ 8 h 680"/>
                  <a:gd name="T6" fmla="*/ 62 w 345"/>
                  <a:gd name="T7" fmla="*/ 65 h 680"/>
                  <a:gd name="T8" fmla="*/ 28 w 345"/>
                  <a:gd name="T9" fmla="*/ 190 h 680"/>
                  <a:gd name="T10" fmla="*/ 4 w 345"/>
                  <a:gd name="T11" fmla="*/ 425 h 680"/>
                  <a:gd name="T12" fmla="*/ 4 w 345"/>
                  <a:gd name="T13" fmla="*/ 680 h 6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5" h="680">
                    <a:moveTo>
                      <a:pt x="345" y="89"/>
                    </a:moveTo>
                    <a:cubicBezTo>
                      <a:pt x="323" y="59"/>
                      <a:pt x="301" y="30"/>
                      <a:pt x="273" y="17"/>
                    </a:cubicBezTo>
                    <a:cubicBezTo>
                      <a:pt x="245" y="4"/>
                      <a:pt x="212" y="0"/>
                      <a:pt x="177" y="8"/>
                    </a:cubicBezTo>
                    <a:cubicBezTo>
                      <a:pt x="142" y="16"/>
                      <a:pt x="87" y="35"/>
                      <a:pt x="62" y="65"/>
                    </a:cubicBezTo>
                    <a:cubicBezTo>
                      <a:pt x="37" y="95"/>
                      <a:pt x="38" y="130"/>
                      <a:pt x="28" y="190"/>
                    </a:cubicBezTo>
                    <a:cubicBezTo>
                      <a:pt x="18" y="250"/>
                      <a:pt x="8" y="343"/>
                      <a:pt x="4" y="425"/>
                    </a:cubicBezTo>
                    <a:cubicBezTo>
                      <a:pt x="0" y="507"/>
                      <a:pt x="2" y="593"/>
                      <a:pt x="4" y="680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6172" name="Freeform 71">
                <a:extLst>
                  <a:ext uri="{FF2B5EF4-FFF2-40B4-BE49-F238E27FC236}">
                    <a16:creationId xmlns:a16="http://schemas.microsoft.com/office/drawing/2014/main" id="{E64CA23B-607E-4BB1-A7B9-E69FA253F6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" y="2411"/>
                <a:ext cx="528" cy="767"/>
              </a:xfrm>
              <a:custGeom>
                <a:avLst/>
                <a:gdLst>
                  <a:gd name="T0" fmla="*/ 528 w 528"/>
                  <a:gd name="T1" fmla="*/ 167 h 767"/>
                  <a:gd name="T2" fmla="*/ 427 w 528"/>
                  <a:gd name="T3" fmla="*/ 33 h 767"/>
                  <a:gd name="T4" fmla="*/ 278 w 528"/>
                  <a:gd name="T5" fmla="*/ 4 h 767"/>
                  <a:gd name="T6" fmla="*/ 120 w 528"/>
                  <a:gd name="T7" fmla="*/ 57 h 767"/>
                  <a:gd name="T8" fmla="*/ 53 w 528"/>
                  <a:gd name="T9" fmla="*/ 177 h 767"/>
                  <a:gd name="T10" fmla="*/ 10 w 528"/>
                  <a:gd name="T11" fmla="*/ 364 h 767"/>
                  <a:gd name="T12" fmla="*/ 0 w 528"/>
                  <a:gd name="T13" fmla="*/ 767 h 76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28" h="767">
                    <a:moveTo>
                      <a:pt x="528" y="167"/>
                    </a:moveTo>
                    <a:cubicBezTo>
                      <a:pt x="498" y="113"/>
                      <a:pt x="469" y="60"/>
                      <a:pt x="427" y="33"/>
                    </a:cubicBezTo>
                    <a:cubicBezTo>
                      <a:pt x="385" y="6"/>
                      <a:pt x="329" y="0"/>
                      <a:pt x="278" y="4"/>
                    </a:cubicBezTo>
                    <a:cubicBezTo>
                      <a:pt x="227" y="8"/>
                      <a:pt x="158" y="28"/>
                      <a:pt x="120" y="57"/>
                    </a:cubicBezTo>
                    <a:cubicBezTo>
                      <a:pt x="82" y="86"/>
                      <a:pt x="71" y="126"/>
                      <a:pt x="53" y="177"/>
                    </a:cubicBezTo>
                    <a:cubicBezTo>
                      <a:pt x="35" y="228"/>
                      <a:pt x="19" y="266"/>
                      <a:pt x="10" y="364"/>
                    </a:cubicBezTo>
                    <a:cubicBezTo>
                      <a:pt x="1" y="462"/>
                      <a:pt x="0" y="614"/>
                      <a:pt x="0" y="767"/>
                    </a:cubicBezTo>
                  </a:path>
                </a:pathLst>
              </a:cu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6173" name="Freeform 72">
                <a:extLst>
                  <a:ext uri="{FF2B5EF4-FFF2-40B4-BE49-F238E27FC236}">
                    <a16:creationId xmlns:a16="http://schemas.microsoft.com/office/drawing/2014/main" id="{DD60AB8A-7EFC-40B9-8E91-6C3E2E2658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31" y="2635"/>
                <a:ext cx="111" cy="543"/>
              </a:xfrm>
              <a:custGeom>
                <a:avLst/>
                <a:gdLst>
                  <a:gd name="T0" fmla="*/ 111 w 111"/>
                  <a:gd name="T1" fmla="*/ 16 h 519"/>
                  <a:gd name="T2" fmla="*/ 48 w 111"/>
                  <a:gd name="T3" fmla="*/ 10 h 519"/>
                  <a:gd name="T4" fmla="*/ 19 w 111"/>
                  <a:gd name="T5" fmla="*/ 75 h 519"/>
                  <a:gd name="T6" fmla="*/ 10 w 111"/>
                  <a:gd name="T7" fmla="*/ 151 h 519"/>
                  <a:gd name="T8" fmla="*/ 0 w 111"/>
                  <a:gd name="T9" fmla="*/ 543 h 5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11" h="519">
                    <a:moveTo>
                      <a:pt x="111" y="15"/>
                    </a:moveTo>
                    <a:cubicBezTo>
                      <a:pt x="87" y="7"/>
                      <a:pt x="63" y="0"/>
                      <a:pt x="48" y="10"/>
                    </a:cubicBezTo>
                    <a:cubicBezTo>
                      <a:pt x="33" y="20"/>
                      <a:pt x="25" y="50"/>
                      <a:pt x="19" y="72"/>
                    </a:cubicBezTo>
                    <a:cubicBezTo>
                      <a:pt x="13" y="94"/>
                      <a:pt x="13" y="70"/>
                      <a:pt x="10" y="144"/>
                    </a:cubicBezTo>
                    <a:cubicBezTo>
                      <a:pt x="7" y="218"/>
                      <a:pt x="3" y="368"/>
                      <a:pt x="0" y="519"/>
                    </a:cubicBezTo>
                  </a:path>
                </a:pathLst>
              </a:custGeom>
              <a:noFill/>
              <a:ln w="127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</p:grpSp>
        <p:sp>
          <p:nvSpPr>
            <p:cNvPr id="6161" name="Line 73">
              <a:extLst>
                <a:ext uri="{FF2B5EF4-FFF2-40B4-BE49-F238E27FC236}">
                  <a16:creationId xmlns:a16="http://schemas.microsoft.com/office/drawing/2014/main" id="{9A0850EE-C21F-4B91-8BB0-F8D04F6FD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4" y="1098"/>
              <a:ext cx="0" cy="47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 sz="5939"/>
            </a:p>
          </p:txBody>
        </p:sp>
        <p:sp>
          <p:nvSpPr>
            <p:cNvPr id="6162" name="Text Box 74">
              <a:extLst>
                <a:ext uri="{FF2B5EF4-FFF2-40B4-BE49-F238E27FC236}">
                  <a16:creationId xmlns:a16="http://schemas.microsoft.com/office/drawing/2014/main" id="{1001630F-0B60-4911-97B2-77FFB3FE54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52" y="552"/>
              <a:ext cx="1411" cy="1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1853" dirty="0">
                  <a:solidFill>
                    <a:schemeClr val="bg1"/>
                  </a:solidFill>
                  <a:ea typeface="宋体" panose="02010600030101010101" pitchFamily="2" charset="-122"/>
                </a:rPr>
                <a:t>Electric Field Lines Shown</a:t>
              </a:r>
            </a:p>
          </p:txBody>
        </p:sp>
        <p:sp>
          <p:nvSpPr>
            <p:cNvPr id="6163" name="Text Box 76">
              <a:extLst>
                <a:ext uri="{FF2B5EF4-FFF2-40B4-BE49-F238E27FC236}">
                  <a16:creationId xmlns:a16="http://schemas.microsoft.com/office/drawing/2014/main" id="{A34593E0-DDA6-4C4E-BA14-9BBF83828B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4" y="1530"/>
              <a:ext cx="403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1853" b="1">
                  <a:solidFill>
                    <a:srgbClr val="CC0000"/>
                  </a:solidFill>
                  <a:ea typeface="宋体" panose="02010600030101010101" pitchFamily="2" charset="-122"/>
                </a:rPr>
                <a:t>Ground</a:t>
              </a:r>
            </a:p>
          </p:txBody>
        </p:sp>
        <p:sp>
          <p:nvSpPr>
            <p:cNvPr id="6164" name="Text Box 77">
              <a:extLst>
                <a:ext uri="{FF2B5EF4-FFF2-40B4-BE49-F238E27FC236}">
                  <a16:creationId xmlns:a16="http://schemas.microsoft.com/office/drawing/2014/main" id="{6659A3D4-163D-40A6-A8B4-318A65111C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0" y="963"/>
              <a:ext cx="335" cy="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1853" b="1">
                  <a:solidFill>
                    <a:srgbClr val="CC0000"/>
                  </a:solidFill>
                  <a:ea typeface="宋体" panose="02010600030101010101" pitchFamily="2" charset="-122"/>
                </a:rPr>
                <a:t>Signal</a:t>
              </a:r>
            </a:p>
          </p:txBody>
        </p:sp>
        <p:sp>
          <p:nvSpPr>
            <p:cNvPr id="6165" name="Text Box 83">
              <a:extLst>
                <a:ext uri="{FF2B5EF4-FFF2-40B4-BE49-F238E27FC236}">
                  <a16:creationId xmlns:a16="http://schemas.microsoft.com/office/drawing/2014/main" id="{CFDE52E7-A668-48A1-9CD6-8E9720A7C3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6" y="1119"/>
              <a:ext cx="164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1324">
                  <a:ea typeface="宋体" panose="02010600030101010101" pitchFamily="2" charset="-122"/>
                </a:rPr>
                <a:t>Clad</a:t>
              </a:r>
            </a:p>
          </p:txBody>
        </p:sp>
        <p:sp>
          <p:nvSpPr>
            <p:cNvPr id="6166" name="Text Box 84">
              <a:extLst>
                <a:ext uri="{FF2B5EF4-FFF2-40B4-BE49-F238E27FC236}">
                  <a16:creationId xmlns:a16="http://schemas.microsoft.com/office/drawing/2014/main" id="{8395577D-8248-4CEB-81F3-295A3269C1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5" y="853"/>
              <a:ext cx="315" cy="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1324">
                  <a:ea typeface="宋体" panose="02010600030101010101" pitchFamily="2" charset="-122"/>
                </a:rPr>
                <a:t>Coverlay</a:t>
              </a:r>
            </a:p>
          </p:txBody>
        </p:sp>
        <p:sp>
          <p:nvSpPr>
            <p:cNvPr id="6167" name="Text Box 93">
              <a:extLst>
                <a:ext uri="{FF2B5EF4-FFF2-40B4-BE49-F238E27FC236}">
                  <a16:creationId xmlns:a16="http://schemas.microsoft.com/office/drawing/2014/main" id="{7699F39F-97EB-47E5-BFE4-DA74CAF46C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4" y="1470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647"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6168" name="Text Box 94">
              <a:extLst>
                <a:ext uri="{FF2B5EF4-FFF2-40B4-BE49-F238E27FC236}">
                  <a16:creationId xmlns:a16="http://schemas.microsoft.com/office/drawing/2014/main" id="{013ABA3C-7B1A-45A6-BCE1-CC559288C4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35" y="893"/>
              <a:ext cx="20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647">
                  <a:ea typeface="宋体" panose="02010600030101010101" pitchFamily="2" charset="-122"/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519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2947BD6-C3AC-4C21-AE14-BF7C0A8C45F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23075" y="533400"/>
            <a:ext cx="11463338" cy="1436688"/>
          </a:xfrm>
          <a:prstGeom prst="rect">
            <a:avLst/>
          </a:prstGeom>
          <a:noFill/>
        </p:spPr>
        <p:txBody>
          <a:bodyPr lIns="134812" tIns="67406" rIns="134812" bIns="67406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dirty="0">
                <a:solidFill>
                  <a:schemeClr val="tx1"/>
                </a:solidFill>
                <a:ea typeface="宋体" panose="02010600030101010101" pitchFamily="2" charset="-122"/>
              </a:rPr>
              <a:t>More Details on Microstrip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A9AE12E-3107-4787-B234-D29D9F964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262" y="1880184"/>
            <a:ext cx="13210358" cy="7551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4844" tIns="67422" rIns="134844" bIns="6742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CN" sz="2800" u="sng" dirty="0">
                <a:solidFill>
                  <a:schemeClr val="tx1"/>
                </a:solidFill>
                <a:ea typeface="宋体" panose="02010600030101010101" pitchFamily="2" charset="-122"/>
              </a:rPr>
              <a:t>Determining Line Width</a:t>
            </a:r>
          </a:p>
          <a:p>
            <a:pPr lvl="1" eaLnBrk="1" hangingPunct="1"/>
            <a:r>
              <a:rPr lang="en-US" altLang="zh-CN" sz="2800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 shown in this example.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Fabricators generally adjust to get the impedance they need 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by adjusting the line width.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They use software to do design calculations to tell them 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what widths to assign given certain thickness and 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dielectric constant values.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The results of this analysis are design curves like the one shown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in the following slide.  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endParaRPr lang="en-US" altLang="zh-CN" sz="28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2800" u="sng" dirty="0">
                <a:solidFill>
                  <a:schemeClr val="tx1"/>
                </a:solidFill>
                <a:ea typeface="宋体" panose="02010600030101010101" pitchFamily="2" charset="-122"/>
              </a:rPr>
              <a:t>Estimating Loss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At low frequencies (&lt;100 MHz), the main thing that determines signal loss is resistance of the copper.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Fundamentally, thinner laminates will have higher loss.  Recall the initial “pipe” example.  Similar reasoning why narrow pipes are more lossy.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At RF frequencies – the copper resistivity, dielectric loss and roughness are all contributors to loss.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At high frequencies (&gt;10 GHz), the roughness of the copper has the biggest effect on loss.</a:t>
            </a:r>
            <a:endParaRPr lang="en-US" altLang="zh-CN" sz="10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AB5E4469-CBD3-44A6-AD22-EA6BAEDC6B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02564" y="4130769"/>
            <a:ext cx="2823882" cy="712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altLang="en-US" sz="1588" dirty="0">
                <a:solidFill>
                  <a:schemeClr val="tx2"/>
                </a:solidFill>
              </a:rPr>
              <a:t>Bottom </a:t>
            </a:r>
            <a:r>
              <a:rPr lang="en-US" altLang="en-US" sz="1588" dirty="0" err="1">
                <a:solidFill>
                  <a:schemeClr val="tx2"/>
                </a:solidFill>
              </a:rPr>
              <a:t>coverlay</a:t>
            </a:r>
            <a:r>
              <a:rPr lang="en-US" altLang="en-US" sz="1588" dirty="0">
                <a:solidFill>
                  <a:schemeClr val="tx2"/>
                </a:solidFill>
              </a:rPr>
              <a:t> not electrically active</a:t>
            </a: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87C8757C-26C8-4575-8EEE-C91C0D7E7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9957" y="1668276"/>
            <a:ext cx="2823882" cy="7122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 sz="5939">
              <a:solidFill>
                <a:schemeClr val="tx2"/>
              </a:solidFill>
            </a:endParaRP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BA552912-7FE2-4598-BB49-6BC089602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9957" y="2370045"/>
            <a:ext cx="2823882" cy="1703995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prstDash val="dash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 sz="5939">
              <a:solidFill>
                <a:schemeClr val="tx2"/>
              </a:solidFill>
            </a:endParaRPr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422D6E0D-DA98-42C5-8D6E-3E5BC88AB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9846" y="2252383"/>
            <a:ext cx="615623" cy="13026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 sz="5939"/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id="{4191149C-2C30-4868-9B01-FBA338E83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73148" y="4038320"/>
            <a:ext cx="2849096" cy="1176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endParaRPr lang="en-US" altLang="en-US" sz="5939"/>
          </a:p>
        </p:txBody>
      </p:sp>
      <p:sp>
        <p:nvSpPr>
          <p:cNvPr id="7177" name="Line 9">
            <a:extLst>
              <a:ext uri="{FF2B5EF4-FFF2-40B4-BE49-F238E27FC236}">
                <a16:creationId xmlns:a16="http://schemas.microsoft.com/office/drawing/2014/main" id="{06D7B995-EA85-4595-A0ED-D0CCE0AEA1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6333082" y="1666175"/>
            <a:ext cx="8404" cy="26894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 sz="5939"/>
          </a:p>
        </p:txBody>
      </p:sp>
      <p:sp>
        <p:nvSpPr>
          <p:cNvPr id="7178" name="Text Box 10">
            <a:extLst>
              <a:ext uri="{FF2B5EF4-FFF2-40B4-BE49-F238E27FC236}">
                <a16:creationId xmlns:a16="http://schemas.microsoft.com/office/drawing/2014/main" id="{FDD4DA68-17A8-4007-B13B-5F4FE0580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39386" y="2981466"/>
            <a:ext cx="542085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sz="1853" b="1" dirty="0" err="1">
                <a:solidFill>
                  <a:schemeClr val="tx2"/>
                </a:solidFill>
                <a:ea typeface="宋体" panose="02010600030101010101" pitchFamily="2" charset="-122"/>
              </a:rPr>
              <a:t>H</a:t>
            </a:r>
            <a:r>
              <a:rPr lang="en-US" altLang="zh-CN" sz="1853" b="1" baseline="-25000" dirty="0" err="1">
                <a:solidFill>
                  <a:schemeClr val="tx2"/>
                </a:solidFill>
                <a:ea typeface="宋体" panose="02010600030101010101" pitchFamily="2" charset="-122"/>
              </a:rPr>
              <a:t>clad</a:t>
            </a:r>
            <a:endParaRPr lang="en-US" altLang="zh-CN" sz="1853" b="1" baseline="-25000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7179" name="Line 11">
            <a:extLst>
              <a:ext uri="{FF2B5EF4-FFF2-40B4-BE49-F238E27FC236}">
                <a16:creationId xmlns:a16="http://schemas.microsoft.com/office/drawing/2014/main" id="{A43B9FDB-5B9F-4B87-B516-6FE80E8CD327}"/>
              </a:ext>
            </a:extLst>
          </p:cNvPr>
          <p:cNvSpPr>
            <a:spLocks noChangeShapeType="1"/>
          </p:cNvSpPr>
          <p:nvPr/>
        </p:nvSpPr>
        <p:spPr bwMode="auto">
          <a:xfrm rot="16200000">
            <a:off x="15607151" y="2169389"/>
            <a:ext cx="0" cy="64503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 sz="5939"/>
          </a:p>
        </p:txBody>
      </p:sp>
      <p:sp>
        <p:nvSpPr>
          <p:cNvPr id="7180" name="Text Box 12">
            <a:extLst>
              <a:ext uri="{FF2B5EF4-FFF2-40B4-BE49-F238E27FC236}">
                <a16:creationId xmlns:a16="http://schemas.microsoft.com/office/drawing/2014/main" id="{7537A0B1-D220-4031-B181-F781A31B6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0114" y="2611672"/>
            <a:ext cx="352985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1853" b="1" dirty="0">
                <a:ea typeface="宋体" panose="02010600030101010101" pitchFamily="2" charset="-122"/>
              </a:rPr>
              <a:t> </a:t>
            </a:r>
            <a:r>
              <a:rPr lang="en-US" altLang="zh-CN" sz="1853" b="1" dirty="0">
                <a:solidFill>
                  <a:schemeClr val="tx2"/>
                </a:solidFill>
                <a:ea typeface="宋体" panose="02010600030101010101" pitchFamily="2" charset="-122"/>
              </a:rPr>
              <a:t>W</a:t>
            </a:r>
            <a:r>
              <a:rPr lang="en-US" altLang="zh-CN" sz="1853" b="1" dirty="0"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7181" name="Line 13">
            <a:extLst>
              <a:ext uri="{FF2B5EF4-FFF2-40B4-BE49-F238E27FC236}">
                <a16:creationId xmlns:a16="http://schemas.microsoft.com/office/drawing/2014/main" id="{F5E533A9-EF36-45AB-BF64-95CD03CBF7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94222" y="2382651"/>
            <a:ext cx="0" cy="336176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 sz="5939"/>
          </a:p>
        </p:txBody>
      </p:sp>
      <p:sp>
        <p:nvSpPr>
          <p:cNvPr id="7182" name="Line 14">
            <a:extLst>
              <a:ext uri="{FF2B5EF4-FFF2-40B4-BE49-F238E27FC236}">
                <a16:creationId xmlns:a16="http://schemas.microsoft.com/office/drawing/2014/main" id="{46C220D1-EFD7-43F6-A35D-6DC4D249C4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94222" y="1979239"/>
            <a:ext cx="0" cy="336176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 sz="5939"/>
          </a:p>
        </p:txBody>
      </p:sp>
      <p:sp>
        <p:nvSpPr>
          <p:cNvPr id="7183" name="Text Box 15">
            <a:extLst>
              <a:ext uri="{FF2B5EF4-FFF2-40B4-BE49-F238E27FC236}">
                <a16:creationId xmlns:a16="http://schemas.microsoft.com/office/drawing/2014/main" id="{2D62AC29-8062-47D8-9DC1-752C17760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22328" y="2092699"/>
            <a:ext cx="273143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1853" b="1" dirty="0">
                <a:solidFill>
                  <a:schemeClr val="tx2"/>
                </a:solidFill>
                <a:ea typeface="宋体" panose="02010600030101010101" pitchFamily="2" charset="-122"/>
              </a:rPr>
              <a:t> </a:t>
            </a:r>
            <a:r>
              <a:rPr lang="en-US" altLang="zh-CN" sz="1853" b="1" dirty="0">
                <a:solidFill>
                  <a:schemeClr val="tx2"/>
                </a:solidFill>
                <a:ea typeface="宋体" panose="02010600030101010101" pitchFamily="2" charset="-122"/>
              </a:rPr>
              <a:t>T </a:t>
            </a:r>
          </a:p>
        </p:txBody>
      </p:sp>
      <p:sp>
        <p:nvSpPr>
          <p:cNvPr id="7184" name="Text Box 16">
            <a:extLst>
              <a:ext uri="{FF2B5EF4-FFF2-40B4-BE49-F238E27FC236}">
                <a16:creationId xmlns:a16="http://schemas.microsoft.com/office/drawing/2014/main" id="{85CFCBCD-6925-41D7-A539-4E0CA7694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2119" y="1771231"/>
            <a:ext cx="918183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sz="1853" b="1" dirty="0" err="1">
                <a:solidFill>
                  <a:schemeClr val="tx2"/>
                </a:solidFill>
                <a:ea typeface="宋体" panose="02010600030101010101" pitchFamily="2" charset="-122"/>
              </a:rPr>
              <a:t>H</a:t>
            </a:r>
            <a:r>
              <a:rPr lang="en-US" altLang="zh-CN" sz="1853" b="1" baseline="-25000" dirty="0" err="1">
                <a:solidFill>
                  <a:schemeClr val="tx2"/>
                </a:solidFill>
                <a:ea typeface="宋体" panose="02010600030101010101" pitchFamily="2" charset="-122"/>
              </a:rPr>
              <a:t>coverlay</a:t>
            </a:r>
            <a:endParaRPr lang="en-US" altLang="zh-CN" sz="1853" b="1" baseline="-25000" dirty="0">
              <a:solidFill>
                <a:schemeClr val="tx2"/>
              </a:solidFill>
              <a:ea typeface="宋体" panose="02010600030101010101" pitchFamily="2" charset="-122"/>
            </a:endParaRPr>
          </a:p>
        </p:txBody>
      </p:sp>
      <p:sp>
        <p:nvSpPr>
          <p:cNvPr id="7185" name="Line 17">
            <a:extLst>
              <a:ext uri="{FF2B5EF4-FFF2-40B4-BE49-F238E27FC236}">
                <a16:creationId xmlns:a16="http://schemas.microsoft.com/office/drawing/2014/main" id="{6B43324B-92CC-4D01-8972-7DCF5DE7C5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330982" y="2056981"/>
            <a:ext cx="8404" cy="268941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 sz="5939"/>
          </a:p>
        </p:txBody>
      </p:sp>
      <p:sp>
        <p:nvSpPr>
          <p:cNvPr id="7186" name="Line 18">
            <a:extLst>
              <a:ext uri="{FF2B5EF4-FFF2-40B4-BE49-F238E27FC236}">
                <a16:creationId xmlns:a16="http://schemas.microsoft.com/office/drawing/2014/main" id="{E50624DB-DE92-4CFD-A8AE-953D1FB66F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6738595" y="3353360"/>
            <a:ext cx="6303" cy="64714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 sz="5939"/>
          </a:p>
        </p:txBody>
      </p:sp>
      <p:sp>
        <p:nvSpPr>
          <p:cNvPr id="7187" name="Line 19">
            <a:extLst>
              <a:ext uri="{FF2B5EF4-FFF2-40B4-BE49-F238E27FC236}">
                <a16:creationId xmlns:a16="http://schemas.microsoft.com/office/drawing/2014/main" id="{D7650762-4152-438E-845F-541EE45B92B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25990" y="2340629"/>
            <a:ext cx="2100" cy="74169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arrow" w="sm" len="med"/>
            <a:tailEnd type="non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endParaRPr lang="en-US" sz="5939"/>
          </a:p>
        </p:txBody>
      </p:sp>
      <p:sp>
        <p:nvSpPr>
          <p:cNvPr id="7188" name="Text Box 20">
            <a:extLst>
              <a:ext uri="{FF2B5EF4-FFF2-40B4-BE49-F238E27FC236}">
                <a16:creationId xmlns:a16="http://schemas.microsoft.com/office/drawing/2014/main" id="{FD42736A-5D14-46A5-8AEF-1F95E79D9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81221" y="1737613"/>
            <a:ext cx="1044248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1853" b="1" dirty="0">
                <a:ea typeface="宋体" panose="02010600030101010101" pitchFamily="2" charset="-122"/>
              </a:rPr>
              <a:t> </a:t>
            </a:r>
            <a:r>
              <a:rPr lang="en-US" altLang="zh-CN" sz="1853" b="1" dirty="0" err="1">
                <a:solidFill>
                  <a:schemeClr val="tx2"/>
                </a:solidFill>
                <a:ea typeface="宋体" panose="02010600030101010101" pitchFamily="2" charset="-122"/>
              </a:rPr>
              <a:t>Dk</a:t>
            </a:r>
            <a:r>
              <a:rPr lang="en-US" altLang="zh-CN" sz="1853" b="1" baseline="-25000" dirty="0" err="1">
                <a:solidFill>
                  <a:schemeClr val="tx2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1853" b="1" dirty="0"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7189" name="Text Box 21">
            <a:extLst>
              <a:ext uri="{FF2B5EF4-FFF2-40B4-BE49-F238E27FC236}">
                <a16:creationId xmlns:a16="http://schemas.microsoft.com/office/drawing/2014/main" id="{E2578F6B-1ACA-4C53-A4CE-BBF80C807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28236" y="3269317"/>
            <a:ext cx="733284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zh-CN" altLang="en-US" sz="1853" b="1" dirty="0">
                <a:ea typeface="宋体" panose="02010600030101010101" pitchFamily="2" charset="-122"/>
              </a:rPr>
              <a:t> </a:t>
            </a:r>
            <a:r>
              <a:rPr lang="en-US" altLang="zh-CN" sz="1853" b="1" dirty="0" err="1">
                <a:solidFill>
                  <a:schemeClr val="tx2"/>
                </a:solidFill>
                <a:ea typeface="宋体" panose="02010600030101010101" pitchFamily="2" charset="-122"/>
              </a:rPr>
              <a:t>Dk</a:t>
            </a:r>
            <a:r>
              <a:rPr lang="en-US" altLang="zh-CN" sz="1853" b="1" baseline="-25000" dirty="0" err="1">
                <a:solidFill>
                  <a:schemeClr val="tx2"/>
                </a:solidFill>
                <a:ea typeface="宋体" panose="02010600030101010101" pitchFamily="2" charset="-122"/>
              </a:rPr>
              <a:t>clad</a:t>
            </a:r>
            <a:r>
              <a:rPr lang="en-US" altLang="zh-CN" sz="1853" b="1" dirty="0">
                <a:solidFill>
                  <a:schemeClr val="tx2"/>
                </a:solidFill>
                <a:ea typeface="宋体" panose="02010600030101010101" pitchFamily="2" charset="-122"/>
              </a:rPr>
              <a:t> </a:t>
            </a:r>
          </a:p>
        </p:txBody>
      </p:sp>
      <p:sp>
        <p:nvSpPr>
          <p:cNvPr id="7190" name="Text Box 22">
            <a:extLst>
              <a:ext uri="{FF2B5EF4-FFF2-40B4-BE49-F238E27FC236}">
                <a16:creationId xmlns:a16="http://schemas.microsoft.com/office/drawing/2014/main" id="{395EB478-ED7E-4239-AB06-0E997F38F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1586" y="3947060"/>
            <a:ext cx="991720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sz="1853" b="1" dirty="0">
                <a:ea typeface="宋体" panose="02010600030101010101" pitchFamily="2" charset="-122"/>
              </a:rPr>
              <a:t>Ground</a:t>
            </a:r>
          </a:p>
        </p:txBody>
      </p:sp>
      <p:sp>
        <p:nvSpPr>
          <p:cNvPr id="7191" name="Text Box 23">
            <a:extLst>
              <a:ext uri="{FF2B5EF4-FFF2-40B4-BE49-F238E27FC236}">
                <a16:creationId xmlns:a16="http://schemas.microsoft.com/office/drawing/2014/main" id="{3F3B1788-EADD-4039-AC6F-E1AB7AF1F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01588" y="2315414"/>
            <a:ext cx="970708" cy="285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sz="1853" b="1" dirty="0">
                <a:ea typeface="宋体" panose="02010600030101010101" pitchFamily="2" charset="-122"/>
              </a:rPr>
              <a:t>Signal</a:t>
            </a:r>
          </a:p>
        </p:txBody>
      </p:sp>
    </p:spTree>
    <p:extLst>
      <p:ext uri="{BB962C8B-B14F-4D97-AF65-F5344CB8AC3E}">
        <p14:creationId xmlns:p14="http://schemas.microsoft.com/office/powerpoint/2010/main" val="20009604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B9B2B4F-0626-4DA9-A5CE-709339B2E07E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669" y="1825434"/>
            <a:ext cx="17318656" cy="4962844"/>
          </a:xfrm>
        </p:spPr>
      </p:pic>
      <p:sp>
        <p:nvSpPr>
          <p:cNvPr id="18" name="タイトル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Royal Flex Circuits</a:t>
            </a:r>
            <a:endParaRPr lang="en-US" dirty="0">
              <a:solidFill>
                <a:schemeClr val="accent1"/>
              </a:solidFill>
              <a:latin typeface="Bebas Neue Regular" pitchFamily="50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0" name="テキスト プレースホルダー 1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Quick Turn  PCB Flex &amp; Rigid-Flex Specialist:</a:t>
            </a:r>
          </a:p>
        </p:txBody>
      </p:sp>
      <p:sp>
        <p:nvSpPr>
          <p:cNvPr id="21" name="テキスト プレースホルダー 2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Over the last 30 years, Royal Flex Circuits has become the leader in quick-turn, high-tech PCB manufacturing – with no minimum order quantity.  Using the latest technology and cutting-edge equipment, we are building the Factory of the Future with the capability to manufacture from the most basic to todays industry leading technology.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4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111">
        <p14:prism isInverted="1"/>
      </p:transition>
    </mc:Choice>
    <mc:Fallback xmlns="">
      <p:transition spd="slow" advTm="611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9649FA8F-5904-4244-B298-9A64B1A0982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254774" y="208393"/>
            <a:ext cx="11463338" cy="1436688"/>
          </a:xfrm>
          <a:prstGeom prst="rect">
            <a:avLst/>
          </a:prstGeom>
          <a:noFill/>
        </p:spPr>
        <p:txBody>
          <a:bodyPr lIns="134812" tIns="67406" rIns="134812" bIns="67406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u="sng" dirty="0">
                <a:solidFill>
                  <a:schemeClr val="tx1"/>
                </a:solidFill>
                <a:ea typeface="宋体" panose="02010600030101010101" pitchFamily="2" charset="-122"/>
              </a:rPr>
              <a:t>Effect of Dielectric Constant</a:t>
            </a:r>
          </a:p>
        </p:txBody>
      </p:sp>
      <p:pic>
        <p:nvPicPr>
          <p:cNvPr id="8195" name="Picture 60">
            <a:extLst>
              <a:ext uri="{FF2B5EF4-FFF2-40B4-BE49-F238E27FC236}">
                <a16:creationId xmlns:a16="http://schemas.microsoft.com/office/drawing/2014/main" id="{8F61E4C1-7C60-4B59-BB29-B519DCB43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486" y="1236696"/>
            <a:ext cx="12457383" cy="88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13078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F39B88A-105F-4E64-9534-4F3DABACEEE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478910" y="95584"/>
            <a:ext cx="4912419" cy="975136"/>
          </a:xfrm>
          <a:prstGeom prst="rect">
            <a:avLst/>
          </a:prstGeom>
          <a:noFill/>
        </p:spPr>
        <p:txBody>
          <a:bodyPr lIns="134812" tIns="67406" rIns="134812" bIns="67406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u="sng" dirty="0" err="1">
                <a:solidFill>
                  <a:schemeClr val="tx1"/>
                </a:solidFill>
                <a:ea typeface="宋体" panose="02010600030101010101" pitchFamily="2" charset="-122"/>
              </a:rPr>
              <a:t>Stripline</a:t>
            </a:r>
            <a:r>
              <a:rPr lang="en-US" altLang="zh-CN" u="sng" dirty="0">
                <a:solidFill>
                  <a:schemeClr val="tx1"/>
                </a:solidFill>
                <a:ea typeface="宋体" panose="02010600030101010101" pitchFamily="2" charset="-122"/>
              </a:rPr>
              <a:t> Basics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706EAAA-AAFC-4EEE-8466-F2E146965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437" y="744786"/>
            <a:ext cx="16240261" cy="929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4844" tIns="67422" rIns="134844" bIns="6742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CN" sz="4000" u="sng" dirty="0">
                <a:solidFill>
                  <a:schemeClr val="tx1"/>
                </a:solidFill>
                <a:ea typeface="宋体" panose="02010600030101010101" pitchFamily="2" charset="-122"/>
              </a:rPr>
              <a:t>Structure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Three metal layers – ground-signal-ground</a:t>
            </a:r>
          </a:p>
          <a:p>
            <a:pPr lvl="2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Requires two laminations – one for </a:t>
            </a:r>
            <a:r>
              <a:rPr lang="en-US" altLang="zh-CN" sz="2400" dirty="0" err="1">
                <a:solidFill>
                  <a:schemeClr val="tx1"/>
                </a:solidFill>
                <a:ea typeface="宋体" panose="02010600030101010101" pitchFamily="2" charset="-122"/>
              </a:rPr>
              <a:t>bondply</a:t>
            </a:r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 and the other for </a:t>
            </a:r>
            <a:r>
              <a:rPr lang="en-US" altLang="zh-CN" sz="2400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.</a:t>
            </a:r>
          </a:p>
          <a:p>
            <a:pPr lvl="2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More common in rigid-flex designs than microstrip.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Advantage:  Most noise-free structure since ground layers</a:t>
            </a:r>
            <a:b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shield both top and bottom.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Disadvantage: Thicker and higher loss than microstrip.</a:t>
            </a:r>
            <a:endParaRPr lang="en-US" altLang="zh-CN" sz="105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endParaRPr lang="en-US" altLang="zh-CN" sz="105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4000" u="sng" dirty="0">
                <a:solidFill>
                  <a:schemeClr val="tx1"/>
                </a:solidFill>
                <a:ea typeface="宋体" panose="02010600030101010101" pitchFamily="2" charset="-122"/>
              </a:rPr>
              <a:t>Things to Keep In Mind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3200" dirty="0" err="1">
                <a:solidFill>
                  <a:schemeClr val="tx1"/>
                </a:solidFill>
                <a:ea typeface="宋体" panose="02010600030101010101" pitchFamily="2" charset="-122"/>
              </a:rPr>
              <a:t>Stripline</a:t>
            </a:r>
            <a:r>
              <a:rPr lang="en-US" altLang="zh-CN" sz="3600" dirty="0">
                <a:solidFill>
                  <a:schemeClr val="tx1"/>
                </a:solidFill>
                <a:ea typeface="宋体" panose="02010600030101010101" pitchFamily="2" charset="-122"/>
              </a:rPr>
              <a:t> circuits need top and </a:t>
            </a: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bottom ground planes to be tied together with </a:t>
            </a:r>
            <a:r>
              <a:rPr lang="en-US" altLang="zh-CN" sz="3200" dirty="0" err="1">
                <a:solidFill>
                  <a:schemeClr val="tx1"/>
                </a:solidFill>
                <a:ea typeface="宋体" panose="02010600030101010101" pitchFamily="2" charset="-122"/>
              </a:rPr>
              <a:t>vias</a:t>
            </a: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.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endParaRPr lang="en-US" altLang="zh-CN" sz="18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No electric field passes through the </a:t>
            </a:r>
            <a:r>
              <a:rPr lang="en-US" altLang="zh-CN" sz="3200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3200" dirty="0">
                <a:ea typeface="宋体" panose="02010600030101010101" pitchFamily="2" charset="-122"/>
              </a:rPr>
              <a:t>.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endParaRPr lang="en-US" altLang="zh-CN" sz="8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Connectors are more difficult to implement with </a:t>
            </a:r>
            <a:r>
              <a:rPr lang="en-US" altLang="zh-CN" sz="3200" dirty="0" err="1">
                <a:solidFill>
                  <a:schemeClr val="tx1"/>
                </a:solidFill>
                <a:ea typeface="宋体" panose="02010600030101010101" pitchFamily="2" charset="-122"/>
              </a:rPr>
              <a:t>stripline</a:t>
            </a: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, it may make more sense to use a rigid-flex approach to avoid use of connectors.</a:t>
            </a: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endParaRPr lang="en-US" altLang="zh-CN" sz="20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>
              <a:spcBef>
                <a:spcPct val="10000"/>
              </a:spcBef>
              <a:spcAft>
                <a:spcPct val="10000"/>
              </a:spcAft>
            </a:pPr>
            <a:r>
              <a:rPr lang="en-US" altLang="zh-CN" sz="3200" dirty="0" err="1">
                <a:solidFill>
                  <a:schemeClr val="tx1"/>
                </a:solidFill>
                <a:ea typeface="宋体" panose="02010600030101010101" pitchFamily="2" charset="-122"/>
              </a:rPr>
              <a:t>Stripline</a:t>
            </a:r>
            <a:r>
              <a:rPr lang="en-US" altLang="zh-CN" sz="3200" dirty="0">
                <a:solidFill>
                  <a:schemeClr val="tx1"/>
                </a:solidFill>
                <a:ea typeface="宋体" panose="02010600030101010101" pitchFamily="2" charset="-122"/>
              </a:rPr>
              <a:t> has higher loss than microstrip due to the geometry and the fact that the line widths are normally narrower than microstrip.</a:t>
            </a:r>
          </a:p>
        </p:txBody>
      </p:sp>
      <p:grpSp>
        <p:nvGrpSpPr>
          <p:cNvPr id="17412" name="Group 68">
            <a:extLst>
              <a:ext uri="{FF2B5EF4-FFF2-40B4-BE49-F238E27FC236}">
                <a16:creationId xmlns:a16="http://schemas.microsoft.com/office/drawing/2014/main" id="{5331CA65-4A5F-4A94-B78D-C0ABCFF19709}"/>
              </a:ext>
            </a:extLst>
          </p:cNvPr>
          <p:cNvGrpSpPr>
            <a:grpSpLocks/>
          </p:cNvGrpSpPr>
          <p:nvPr/>
        </p:nvGrpSpPr>
        <p:grpSpPr bwMode="auto">
          <a:xfrm>
            <a:off x="12314865" y="1256404"/>
            <a:ext cx="5585739" cy="3807199"/>
            <a:chOff x="4361" y="631"/>
            <a:chExt cx="1782" cy="1812"/>
          </a:xfrm>
        </p:grpSpPr>
        <p:grpSp>
          <p:nvGrpSpPr>
            <p:cNvPr id="17413" name="Group 63">
              <a:extLst>
                <a:ext uri="{FF2B5EF4-FFF2-40B4-BE49-F238E27FC236}">
                  <a16:creationId xmlns:a16="http://schemas.microsoft.com/office/drawing/2014/main" id="{EDC4F5AB-30A9-478D-8D1C-A0992DFAEAA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1" y="631"/>
              <a:ext cx="1782" cy="1812"/>
              <a:chOff x="4361" y="631"/>
              <a:chExt cx="1782" cy="1812"/>
            </a:xfrm>
          </p:grpSpPr>
          <p:sp>
            <p:nvSpPr>
              <p:cNvPr id="17417" name="Rectangle 62">
                <a:extLst>
                  <a:ext uri="{FF2B5EF4-FFF2-40B4-BE49-F238E27FC236}">
                    <a16:creationId xmlns:a16="http://schemas.microsoft.com/office/drawing/2014/main" id="{7348B424-D15A-4754-97B5-C1D70B71BF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2" y="631"/>
                <a:ext cx="1344" cy="33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17418" name="Rectangle 61">
                <a:extLst>
                  <a:ext uri="{FF2B5EF4-FFF2-40B4-BE49-F238E27FC236}">
                    <a16:creationId xmlns:a16="http://schemas.microsoft.com/office/drawing/2014/main" id="{6724F21F-DAB4-4BBA-9A3A-35AF7CBD05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67" y="2104"/>
                <a:ext cx="1344" cy="33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grpSp>
            <p:nvGrpSpPr>
              <p:cNvPr id="17419" name="Group 60">
                <a:extLst>
                  <a:ext uri="{FF2B5EF4-FFF2-40B4-BE49-F238E27FC236}">
                    <a16:creationId xmlns:a16="http://schemas.microsoft.com/office/drawing/2014/main" id="{4CEBB7A6-4000-4D41-A851-D41BBD344DD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1" y="728"/>
                <a:ext cx="1782" cy="1432"/>
                <a:chOff x="4428" y="463"/>
                <a:chExt cx="1782" cy="1432"/>
              </a:xfrm>
            </p:grpSpPr>
            <p:sp>
              <p:nvSpPr>
                <p:cNvPr id="17420" name="Rectangle 8">
                  <a:extLst>
                    <a:ext uri="{FF2B5EF4-FFF2-40B4-BE49-F238E27FC236}">
                      <a16:creationId xmlns:a16="http://schemas.microsoft.com/office/drawing/2014/main" id="{FE0528D9-77F1-4000-889B-4BC090A8B5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6" y="1279"/>
                  <a:ext cx="1344" cy="522"/>
                </a:xfrm>
                <a:prstGeom prst="rect">
                  <a:avLst/>
                </a:prstGeom>
                <a:solidFill>
                  <a:srgbClr val="FF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7421" name="Rectangle 9">
                  <a:extLst>
                    <a:ext uri="{FF2B5EF4-FFF2-40B4-BE49-F238E27FC236}">
                      <a16:creationId xmlns:a16="http://schemas.microsoft.com/office/drawing/2014/main" id="{72AEA488-89B3-4A25-A2C8-38C15AEB77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6" y="733"/>
                  <a:ext cx="1344" cy="550"/>
                </a:xfrm>
                <a:prstGeom prst="rect">
                  <a:avLst/>
                </a:prstGeom>
                <a:solidFill>
                  <a:srgbClr val="CCFFCC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7422" name="Rectangle 10">
                  <a:extLst>
                    <a:ext uri="{FF2B5EF4-FFF2-40B4-BE49-F238E27FC236}">
                      <a16:creationId xmlns:a16="http://schemas.microsoft.com/office/drawing/2014/main" id="{3FB26259-C9D2-40AC-B126-CF2FBB6120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69" y="1224"/>
                  <a:ext cx="293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7423" name="Rectangle 11">
                  <a:extLst>
                    <a:ext uri="{FF2B5EF4-FFF2-40B4-BE49-F238E27FC236}">
                      <a16:creationId xmlns:a16="http://schemas.microsoft.com/office/drawing/2014/main" id="{8B1F5C63-7066-484B-A225-1C8729F83D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8" y="1799"/>
                  <a:ext cx="1356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7424" name="Line 12">
                  <a:extLst>
                    <a:ext uri="{FF2B5EF4-FFF2-40B4-BE49-F238E27FC236}">
                      <a16:creationId xmlns:a16="http://schemas.microsoft.com/office/drawing/2014/main" id="{B66E228B-8842-483D-B164-6F1792C0796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26" y="1323"/>
                  <a:ext cx="0" cy="47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17425" name="Line 13">
                  <a:extLst>
                    <a:ext uri="{FF2B5EF4-FFF2-40B4-BE49-F238E27FC236}">
                      <a16:creationId xmlns:a16="http://schemas.microsoft.com/office/drawing/2014/main" id="{6FCCD45C-2AC0-490C-A6F0-589D8B668C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119" y="1323"/>
                  <a:ext cx="4" cy="47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17426" name="Line 26">
                  <a:extLst>
                    <a:ext uri="{FF2B5EF4-FFF2-40B4-BE49-F238E27FC236}">
                      <a16:creationId xmlns:a16="http://schemas.microsoft.com/office/drawing/2014/main" id="{77292D99-CDA7-45D2-B851-6A5B887E87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07" y="1329"/>
                  <a:ext cx="0" cy="47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17427" name="Text Box 27">
                  <a:extLst>
                    <a:ext uri="{FF2B5EF4-FFF2-40B4-BE49-F238E27FC236}">
                      <a16:creationId xmlns:a16="http://schemas.microsoft.com/office/drawing/2014/main" id="{F545B963-B05F-4D4F-9A6E-D4A274F1A4B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626" y="463"/>
                  <a:ext cx="1427" cy="1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r>
                    <a:rPr lang="en-US" altLang="zh-CN" sz="1853" dirty="0">
                      <a:solidFill>
                        <a:srgbClr val="0033CC"/>
                      </a:solidFill>
                      <a:ea typeface="宋体" panose="02010600030101010101" pitchFamily="2" charset="-122"/>
                    </a:rPr>
                    <a:t>Electric Field Lines Shown</a:t>
                  </a:r>
                </a:p>
              </p:txBody>
            </p:sp>
            <p:sp>
              <p:nvSpPr>
                <p:cNvPr id="17428" name="Text Box 28">
                  <a:extLst>
                    <a:ext uri="{FF2B5EF4-FFF2-40B4-BE49-F238E27FC236}">
                      <a16:creationId xmlns:a16="http://schemas.microsoft.com/office/drawing/2014/main" id="{7FEB3F55-9550-4091-BB48-5639BAF0176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807" y="1761"/>
                  <a:ext cx="403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r>
                    <a:rPr lang="en-US" altLang="zh-CN" sz="1853" b="1">
                      <a:solidFill>
                        <a:srgbClr val="CC0000"/>
                      </a:solidFill>
                      <a:ea typeface="宋体" panose="02010600030101010101" pitchFamily="2" charset="-122"/>
                    </a:rPr>
                    <a:t>Ground</a:t>
                  </a:r>
                </a:p>
              </p:txBody>
            </p:sp>
            <p:sp>
              <p:nvSpPr>
                <p:cNvPr id="17429" name="Text Box 29">
                  <a:extLst>
                    <a:ext uri="{FF2B5EF4-FFF2-40B4-BE49-F238E27FC236}">
                      <a16:creationId xmlns:a16="http://schemas.microsoft.com/office/drawing/2014/main" id="{E00656C0-43F2-4408-9AE1-84CFDEBE8F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3" y="1194"/>
                  <a:ext cx="335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r>
                    <a:rPr lang="en-US" altLang="zh-CN" sz="1853" b="1">
                      <a:solidFill>
                        <a:srgbClr val="CC0000"/>
                      </a:solidFill>
                      <a:ea typeface="宋体" panose="02010600030101010101" pitchFamily="2" charset="-122"/>
                    </a:rPr>
                    <a:t>Signal</a:t>
                  </a:r>
                </a:p>
              </p:txBody>
            </p:sp>
            <p:sp>
              <p:nvSpPr>
                <p:cNvPr id="17430" name="Text Box 30">
                  <a:extLst>
                    <a:ext uri="{FF2B5EF4-FFF2-40B4-BE49-F238E27FC236}">
                      <a16:creationId xmlns:a16="http://schemas.microsoft.com/office/drawing/2014/main" id="{1D5DA4CA-800B-44BA-BA98-33FF6E286F6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039" y="1350"/>
                  <a:ext cx="111" cy="9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r>
                    <a:rPr lang="en-US" altLang="zh-CN" sz="1324" dirty="0">
                      <a:solidFill>
                        <a:schemeClr val="tx2"/>
                      </a:solidFill>
                      <a:ea typeface="宋体" panose="02010600030101010101" pitchFamily="2" charset="-122"/>
                    </a:rPr>
                    <a:t>Clad</a:t>
                  </a:r>
                </a:p>
              </p:txBody>
            </p:sp>
            <p:sp>
              <p:nvSpPr>
                <p:cNvPr id="17431" name="Text Box 31">
                  <a:extLst>
                    <a:ext uri="{FF2B5EF4-FFF2-40B4-BE49-F238E27FC236}">
                      <a16:creationId xmlns:a16="http://schemas.microsoft.com/office/drawing/2014/main" id="{63148EDB-C32E-4F81-92E9-48E5AE40E2D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58" y="1084"/>
                  <a:ext cx="287" cy="9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r>
                    <a:rPr lang="en-US" altLang="zh-CN" sz="1324">
                      <a:ea typeface="宋体" panose="02010600030101010101" pitchFamily="2" charset="-122"/>
                    </a:rPr>
                    <a:t>Bondply</a:t>
                  </a:r>
                </a:p>
              </p:txBody>
            </p:sp>
            <p:sp>
              <p:nvSpPr>
                <p:cNvPr id="17432" name="Rectangle 34">
                  <a:extLst>
                    <a:ext uri="{FF2B5EF4-FFF2-40B4-BE49-F238E27FC236}">
                      <a16:creationId xmlns:a16="http://schemas.microsoft.com/office/drawing/2014/main" id="{E7B6E51D-5238-4635-9E90-C186D00FE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28" y="700"/>
                  <a:ext cx="1356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7433" name="Line 35">
                  <a:extLst>
                    <a:ext uri="{FF2B5EF4-FFF2-40B4-BE49-F238E27FC236}">
                      <a16:creationId xmlns:a16="http://schemas.microsoft.com/office/drawing/2014/main" id="{D8F05D2F-16B0-4E63-AF1B-638441A4D9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27" y="742"/>
                  <a:ext cx="0" cy="436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17434" name="Line 36">
                  <a:extLst>
                    <a:ext uri="{FF2B5EF4-FFF2-40B4-BE49-F238E27FC236}">
                      <a16:creationId xmlns:a16="http://schemas.microsoft.com/office/drawing/2014/main" id="{82793C54-E956-434E-ABE0-A6C58D7D78E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120" y="751"/>
                  <a:ext cx="4" cy="432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17435" name="Line 37">
                  <a:extLst>
                    <a:ext uri="{FF2B5EF4-FFF2-40B4-BE49-F238E27FC236}">
                      <a16:creationId xmlns:a16="http://schemas.microsoft.com/office/drawing/2014/main" id="{49E3BD4C-0216-4174-B1FA-AA979A89A5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207" y="748"/>
                  <a:ext cx="1" cy="436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grpSp>
              <p:nvGrpSpPr>
                <p:cNvPr id="17436" name="Group 48">
                  <a:extLst>
                    <a:ext uri="{FF2B5EF4-FFF2-40B4-BE49-F238E27FC236}">
                      <a16:creationId xmlns:a16="http://schemas.microsoft.com/office/drawing/2014/main" id="{CEC840E5-2252-4539-97A0-D38155DC485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67" y="754"/>
                  <a:ext cx="248" cy="1047"/>
                  <a:chOff x="4897" y="1387"/>
                  <a:chExt cx="248" cy="1047"/>
                </a:xfrm>
              </p:grpSpPr>
              <p:grpSp>
                <p:nvGrpSpPr>
                  <p:cNvPr id="17447" name="Group 43">
                    <a:extLst>
                      <a:ext uri="{FF2B5EF4-FFF2-40B4-BE49-F238E27FC236}">
                        <a16:creationId xmlns:a16="http://schemas.microsoft.com/office/drawing/2014/main" id="{CFC30138-4EF0-40C4-A65F-21723196BE2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897" y="1387"/>
                    <a:ext cx="230" cy="485"/>
                    <a:chOff x="4897" y="1387"/>
                    <a:chExt cx="230" cy="485"/>
                  </a:xfrm>
                </p:grpSpPr>
                <p:sp>
                  <p:nvSpPr>
                    <p:cNvPr id="17452" name="Freeform 38">
                      <a:extLst>
                        <a:ext uri="{FF2B5EF4-FFF2-40B4-BE49-F238E27FC236}">
                          <a16:creationId xmlns:a16="http://schemas.microsoft.com/office/drawing/2014/main" id="{92934B8B-AC47-4A6E-BEF8-CEBDC008D67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97" y="1387"/>
                      <a:ext cx="24" cy="417"/>
                    </a:xfrm>
                    <a:custGeom>
                      <a:avLst/>
                      <a:gdLst>
                        <a:gd name="T0" fmla="*/ 0 w 24"/>
                        <a:gd name="T1" fmla="*/ 417 h 417"/>
                        <a:gd name="T2" fmla="*/ 19 w 24"/>
                        <a:gd name="T3" fmla="*/ 340 h 417"/>
                        <a:gd name="T4" fmla="*/ 24 w 24"/>
                        <a:gd name="T5" fmla="*/ 0 h 417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4" h="417">
                          <a:moveTo>
                            <a:pt x="0" y="417"/>
                          </a:moveTo>
                          <a:cubicBezTo>
                            <a:pt x="7" y="413"/>
                            <a:pt x="15" y="409"/>
                            <a:pt x="19" y="340"/>
                          </a:cubicBezTo>
                          <a:cubicBezTo>
                            <a:pt x="23" y="271"/>
                            <a:pt x="23" y="135"/>
                            <a:pt x="24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  <p:sp>
                  <p:nvSpPr>
                    <p:cNvPr id="17453" name="Freeform 41">
                      <a:extLst>
                        <a:ext uri="{FF2B5EF4-FFF2-40B4-BE49-F238E27FC236}">
                          <a16:creationId xmlns:a16="http://schemas.microsoft.com/office/drawing/2014/main" id="{35EEDEF1-E44D-4E6C-8A72-F91FA4A35C9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15" y="1392"/>
                      <a:ext cx="212" cy="480"/>
                    </a:xfrm>
                    <a:custGeom>
                      <a:avLst/>
                      <a:gdLst>
                        <a:gd name="T0" fmla="*/ 0 w 212"/>
                        <a:gd name="T1" fmla="*/ 480 h 480"/>
                        <a:gd name="T2" fmla="*/ 178 w 212"/>
                        <a:gd name="T3" fmla="*/ 432 h 480"/>
                        <a:gd name="T4" fmla="*/ 206 w 212"/>
                        <a:gd name="T5" fmla="*/ 336 h 480"/>
                        <a:gd name="T6" fmla="*/ 206 w 212"/>
                        <a:gd name="T7" fmla="*/ 0 h 48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12" h="480">
                          <a:moveTo>
                            <a:pt x="0" y="480"/>
                          </a:moveTo>
                          <a:cubicBezTo>
                            <a:pt x="72" y="468"/>
                            <a:pt x="144" y="456"/>
                            <a:pt x="178" y="432"/>
                          </a:cubicBezTo>
                          <a:cubicBezTo>
                            <a:pt x="212" y="408"/>
                            <a:pt x="201" y="408"/>
                            <a:pt x="206" y="336"/>
                          </a:cubicBezTo>
                          <a:cubicBezTo>
                            <a:pt x="211" y="264"/>
                            <a:pt x="208" y="132"/>
                            <a:pt x="206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  <p:sp>
                  <p:nvSpPr>
                    <p:cNvPr id="17454" name="Freeform 42">
                      <a:extLst>
                        <a:ext uri="{FF2B5EF4-FFF2-40B4-BE49-F238E27FC236}">
                          <a16:creationId xmlns:a16="http://schemas.microsoft.com/office/drawing/2014/main" id="{57C489A5-E0C8-4452-AC2E-53D367748A8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10" y="1392"/>
                      <a:ext cx="120" cy="437"/>
                    </a:xfrm>
                    <a:custGeom>
                      <a:avLst/>
                      <a:gdLst>
                        <a:gd name="T0" fmla="*/ 0 w 120"/>
                        <a:gd name="T1" fmla="*/ 437 h 437"/>
                        <a:gd name="T2" fmla="*/ 101 w 120"/>
                        <a:gd name="T3" fmla="*/ 389 h 437"/>
                        <a:gd name="T4" fmla="*/ 115 w 120"/>
                        <a:gd name="T5" fmla="*/ 317 h 437"/>
                        <a:gd name="T6" fmla="*/ 115 w 120"/>
                        <a:gd name="T7" fmla="*/ 0 h 43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120" h="437">
                          <a:moveTo>
                            <a:pt x="0" y="437"/>
                          </a:moveTo>
                          <a:cubicBezTo>
                            <a:pt x="41" y="423"/>
                            <a:pt x="82" y="409"/>
                            <a:pt x="101" y="389"/>
                          </a:cubicBezTo>
                          <a:cubicBezTo>
                            <a:pt x="120" y="369"/>
                            <a:pt x="113" y="382"/>
                            <a:pt x="115" y="317"/>
                          </a:cubicBezTo>
                          <a:cubicBezTo>
                            <a:pt x="117" y="252"/>
                            <a:pt x="116" y="126"/>
                            <a:pt x="115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</p:grpSp>
              <p:grpSp>
                <p:nvGrpSpPr>
                  <p:cNvPr id="17448" name="Group 44">
                    <a:extLst>
                      <a:ext uri="{FF2B5EF4-FFF2-40B4-BE49-F238E27FC236}">
                        <a16:creationId xmlns:a16="http://schemas.microsoft.com/office/drawing/2014/main" id="{3B28E1DB-5076-41DF-B7EC-7D9D48CB00F7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4915" y="1897"/>
                    <a:ext cx="230" cy="537"/>
                    <a:chOff x="4897" y="1387"/>
                    <a:chExt cx="230" cy="485"/>
                  </a:xfrm>
                </p:grpSpPr>
                <p:sp>
                  <p:nvSpPr>
                    <p:cNvPr id="17449" name="Freeform 45">
                      <a:extLst>
                        <a:ext uri="{FF2B5EF4-FFF2-40B4-BE49-F238E27FC236}">
                          <a16:creationId xmlns:a16="http://schemas.microsoft.com/office/drawing/2014/main" id="{AB350F84-1780-47D9-BEDE-9E9D1E005F9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97" y="1387"/>
                      <a:ext cx="24" cy="417"/>
                    </a:xfrm>
                    <a:custGeom>
                      <a:avLst/>
                      <a:gdLst>
                        <a:gd name="T0" fmla="*/ 0 w 24"/>
                        <a:gd name="T1" fmla="*/ 417 h 417"/>
                        <a:gd name="T2" fmla="*/ 19 w 24"/>
                        <a:gd name="T3" fmla="*/ 340 h 417"/>
                        <a:gd name="T4" fmla="*/ 24 w 24"/>
                        <a:gd name="T5" fmla="*/ 0 h 417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4" h="417">
                          <a:moveTo>
                            <a:pt x="0" y="417"/>
                          </a:moveTo>
                          <a:cubicBezTo>
                            <a:pt x="7" y="413"/>
                            <a:pt x="15" y="409"/>
                            <a:pt x="19" y="340"/>
                          </a:cubicBezTo>
                          <a:cubicBezTo>
                            <a:pt x="23" y="271"/>
                            <a:pt x="23" y="135"/>
                            <a:pt x="24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  <p:sp>
                  <p:nvSpPr>
                    <p:cNvPr id="17450" name="Freeform 46">
                      <a:extLst>
                        <a:ext uri="{FF2B5EF4-FFF2-40B4-BE49-F238E27FC236}">
                          <a16:creationId xmlns:a16="http://schemas.microsoft.com/office/drawing/2014/main" id="{9B17F15F-06EB-4548-A788-99CC754A60D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15" y="1392"/>
                      <a:ext cx="212" cy="480"/>
                    </a:xfrm>
                    <a:custGeom>
                      <a:avLst/>
                      <a:gdLst>
                        <a:gd name="T0" fmla="*/ 0 w 212"/>
                        <a:gd name="T1" fmla="*/ 480 h 480"/>
                        <a:gd name="T2" fmla="*/ 178 w 212"/>
                        <a:gd name="T3" fmla="*/ 432 h 480"/>
                        <a:gd name="T4" fmla="*/ 206 w 212"/>
                        <a:gd name="T5" fmla="*/ 336 h 480"/>
                        <a:gd name="T6" fmla="*/ 206 w 212"/>
                        <a:gd name="T7" fmla="*/ 0 h 48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12" h="480">
                          <a:moveTo>
                            <a:pt x="0" y="480"/>
                          </a:moveTo>
                          <a:cubicBezTo>
                            <a:pt x="72" y="468"/>
                            <a:pt x="144" y="456"/>
                            <a:pt x="178" y="432"/>
                          </a:cubicBezTo>
                          <a:cubicBezTo>
                            <a:pt x="212" y="408"/>
                            <a:pt x="201" y="408"/>
                            <a:pt x="206" y="336"/>
                          </a:cubicBezTo>
                          <a:cubicBezTo>
                            <a:pt x="211" y="264"/>
                            <a:pt x="208" y="132"/>
                            <a:pt x="206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  <p:sp>
                  <p:nvSpPr>
                    <p:cNvPr id="17451" name="Freeform 47">
                      <a:extLst>
                        <a:ext uri="{FF2B5EF4-FFF2-40B4-BE49-F238E27FC236}">
                          <a16:creationId xmlns:a16="http://schemas.microsoft.com/office/drawing/2014/main" id="{E985739D-522A-4404-909C-6CCECBCAC7D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10" y="1392"/>
                      <a:ext cx="120" cy="437"/>
                    </a:xfrm>
                    <a:custGeom>
                      <a:avLst/>
                      <a:gdLst>
                        <a:gd name="T0" fmla="*/ 0 w 120"/>
                        <a:gd name="T1" fmla="*/ 437 h 437"/>
                        <a:gd name="T2" fmla="*/ 101 w 120"/>
                        <a:gd name="T3" fmla="*/ 389 h 437"/>
                        <a:gd name="T4" fmla="*/ 115 w 120"/>
                        <a:gd name="T5" fmla="*/ 317 h 437"/>
                        <a:gd name="T6" fmla="*/ 115 w 120"/>
                        <a:gd name="T7" fmla="*/ 0 h 43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120" h="437">
                          <a:moveTo>
                            <a:pt x="0" y="437"/>
                          </a:moveTo>
                          <a:cubicBezTo>
                            <a:pt x="41" y="423"/>
                            <a:pt x="82" y="409"/>
                            <a:pt x="101" y="389"/>
                          </a:cubicBezTo>
                          <a:cubicBezTo>
                            <a:pt x="120" y="369"/>
                            <a:pt x="113" y="382"/>
                            <a:pt x="115" y="317"/>
                          </a:cubicBezTo>
                          <a:cubicBezTo>
                            <a:pt x="117" y="252"/>
                            <a:pt x="116" y="126"/>
                            <a:pt x="115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</p:grpSp>
            </p:grpSp>
            <p:grpSp>
              <p:nvGrpSpPr>
                <p:cNvPr id="17437" name="Group 49">
                  <a:extLst>
                    <a:ext uri="{FF2B5EF4-FFF2-40B4-BE49-F238E27FC236}">
                      <a16:creationId xmlns:a16="http://schemas.microsoft.com/office/drawing/2014/main" id="{F01DB3A6-4B43-49A2-8AF0-5668DE4ED6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 flipH="1">
                  <a:off x="4711" y="748"/>
                  <a:ext cx="248" cy="1047"/>
                  <a:chOff x="4897" y="1387"/>
                  <a:chExt cx="248" cy="1047"/>
                </a:xfrm>
              </p:grpSpPr>
              <p:grpSp>
                <p:nvGrpSpPr>
                  <p:cNvPr id="17439" name="Group 50">
                    <a:extLst>
                      <a:ext uri="{FF2B5EF4-FFF2-40B4-BE49-F238E27FC236}">
                        <a16:creationId xmlns:a16="http://schemas.microsoft.com/office/drawing/2014/main" id="{D3430915-097E-4D90-8D4E-D5A8247A7243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4897" y="1387"/>
                    <a:ext cx="230" cy="485"/>
                    <a:chOff x="4897" y="1387"/>
                    <a:chExt cx="230" cy="485"/>
                  </a:xfrm>
                </p:grpSpPr>
                <p:sp>
                  <p:nvSpPr>
                    <p:cNvPr id="17444" name="Freeform 51">
                      <a:extLst>
                        <a:ext uri="{FF2B5EF4-FFF2-40B4-BE49-F238E27FC236}">
                          <a16:creationId xmlns:a16="http://schemas.microsoft.com/office/drawing/2014/main" id="{924C6B5C-7AF6-40D5-BC91-ED6E0D654C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97" y="1387"/>
                      <a:ext cx="24" cy="417"/>
                    </a:xfrm>
                    <a:custGeom>
                      <a:avLst/>
                      <a:gdLst>
                        <a:gd name="T0" fmla="*/ 0 w 24"/>
                        <a:gd name="T1" fmla="*/ 417 h 417"/>
                        <a:gd name="T2" fmla="*/ 19 w 24"/>
                        <a:gd name="T3" fmla="*/ 340 h 417"/>
                        <a:gd name="T4" fmla="*/ 24 w 24"/>
                        <a:gd name="T5" fmla="*/ 0 h 417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4" h="417">
                          <a:moveTo>
                            <a:pt x="0" y="417"/>
                          </a:moveTo>
                          <a:cubicBezTo>
                            <a:pt x="7" y="413"/>
                            <a:pt x="15" y="409"/>
                            <a:pt x="19" y="340"/>
                          </a:cubicBezTo>
                          <a:cubicBezTo>
                            <a:pt x="23" y="271"/>
                            <a:pt x="23" y="135"/>
                            <a:pt x="24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  <p:sp>
                  <p:nvSpPr>
                    <p:cNvPr id="17445" name="Freeform 52">
                      <a:extLst>
                        <a:ext uri="{FF2B5EF4-FFF2-40B4-BE49-F238E27FC236}">
                          <a16:creationId xmlns:a16="http://schemas.microsoft.com/office/drawing/2014/main" id="{BD65A226-C67A-4388-92DA-338FB210DB1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15" y="1392"/>
                      <a:ext cx="212" cy="480"/>
                    </a:xfrm>
                    <a:custGeom>
                      <a:avLst/>
                      <a:gdLst>
                        <a:gd name="T0" fmla="*/ 0 w 212"/>
                        <a:gd name="T1" fmla="*/ 480 h 480"/>
                        <a:gd name="T2" fmla="*/ 178 w 212"/>
                        <a:gd name="T3" fmla="*/ 432 h 480"/>
                        <a:gd name="T4" fmla="*/ 206 w 212"/>
                        <a:gd name="T5" fmla="*/ 336 h 480"/>
                        <a:gd name="T6" fmla="*/ 206 w 212"/>
                        <a:gd name="T7" fmla="*/ 0 h 48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12" h="480">
                          <a:moveTo>
                            <a:pt x="0" y="480"/>
                          </a:moveTo>
                          <a:cubicBezTo>
                            <a:pt x="72" y="468"/>
                            <a:pt x="144" y="456"/>
                            <a:pt x="178" y="432"/>
                          </a:cubicBezTo>
                          <a:cubicBezTo>
                            <a:pt x="212" y="408"/>
                            <a:pt x="201" y="408"/>
                            <a:pt x="206" y="336"/>
                          </a:cubicBezTo>
                          <a:cubicBezTo>
                            <a:pt x="211" y="264"/>
                            <a:pt x="208" y="132"/>
                            <a:pt x="206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  <p:sp>
                  <p:nvSpPr>
                    <p:cNvPr id="17446" name="Freeform 53">
                      <a:extLst>
                        <a:ext uri="{FF2B5EF4-FFF2-40B4-BE49-F238E27FC236}">
                          <a16:creationId xmlns:a16="http://schemas.microsoft.com/office/drawing/2014/main" id="{A683BF94-16A0-438D-810A-9B3CF73E02F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10" y="1392"/>
                      <a:ext cx="120" cy="437"/>
                    </a:xfrm>
                    <a:custGeom>
                      <a:avLst/>
                      <a:gdLst>
                        <a:gd name="T0" fmla="*/ 0 w 120"/>
                        <a:gd name="T1" fmla="*/ 437 h 437"/>
                        <a:gd name="T2" fmla="*/ 101 w 120"/>
                        <a:gd name="T3" fmla="*/ 389 h 437"/>
                        <a:gd name="T4" fmla="*/ 115 w 120"/>
                        <a:gd name="T5" fmla="*/ 317 h 437"/>
                        <a:gd name="T6" fmla="*/ 115 w 120"/>
                        <a:gd name="T7" fmla="*/ 0 h 43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120" h="437">
                          <a:moveTo>
                            <a:pt x="0" y="437"/>
                          </a:moveTo>
                          <a:cubicBezTo>
                            <a:pt x="41" y="423"/>
                            <a:pt x="82" y="409"/>
                            <a:pt x="101" y="389"/>
                          </a:cubicBezTo>
                          <a:cubicBezTo>
                            <a:pt x="120" y="369"/>
                            <a:pt x="113" y="382"/>
                            <a:pt x="115" y="317"/>
                          </a:cubicBezTo>
                          <a:cubicBezTo>
                            <a:pt x="117" y="252"/>
                            <a:pt x="116" y="126"/>
                            <a:pt x="115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</p:grpSp>
              <p:grpSp>
                <p:nvGrpSpPr>
                  <p:cNvPr id="17440" name="Group 54">
                    <a:extLst>
                      <a:ext uri="{FF2B5EF4-FFF2-40B4-BE49-F238E27FC236}">
                        <a16:creationId xmlns:a16="http://schemas.microsoft.com/office/drawing/2014/main" id="{619D4F29-EBBA-4853-89CE-377D9B4E9CB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 flipV="1">
                    <a:off x="4915" y="1897"/>
                    <a:ext cx="230" cy="537"/>
                    <a:chOff x="4897" y="1387"/>
                    <a:chExt cx="230" cy="485"/>
                  </a:xfrm>
                </p:grpSpPr>
                <p:sp>
                  <p:nvSpPr>
                    <p:cNvPr id="17441" name="Freeform 55">
                      <a:extLst>
                        <a:ext uri="{FF2B5EF4-FFF2-40B4-BE49-F238E27FC236}">
                          <a16:creationId xmlns:a16="http://schemas.microsoft.com/office/drawing/2014/main" id="{E05F045A-CFFC-4EE1-A930-39CF90D8191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897" y="1387"/>
                      <a:ext cx="24" cy="417"/>
                    </a:xfrm>
                    <a:custGeom>
                      <a:avLst/>
                      <a:gdLst>
                        <a:gd name="T0" fmla="*/ 0 w 24"/>
                        <a:gd name="T1" fmla="*/ 417 h 417"/>
                        <a:gd name="T2" fmla="*/ 19 w 24"/>
                        <a:gd name="T3" fmla="*/ 340 h 417"/>
                        <a:gd name="T4" fmla="*/ 24 w 24"/>
                        <a:gd name="T5" fmla="*/ 0 h 417"/>
                        <a:gd name="T6" fmla="*/ 0 60000 65536"/>
                        <a:gd name="T7" fmla="*/ 0 60000 65536"/>
                        <a:gd name="T8" fmla="*/ 0 60000 65536"/>
                      </a:gdLst>
                      <a:ahLst/>
                      <a:cxnLst>
                        <a:cxn ang="T6">
                          <a:pos x="T0" y="T1"/>
                        </a:cxn>
                        <a:cxn ang="T7">
                          <a:pos x="T2" y="T3"/>
                        </a:cxn>
                        <a:cxn ang="T8">
                          <a:pos x="T4" y="T5"/>
                        </a:cxn>
                      </a:cxnLst>
                      <a:rect l="0" t="0" r="r" b="b"/>
                      <a:pathLst>
                        <a:path w="24" h="417">
                          <a:moveTo>
                            <a:pt x="0" y="417"/>
                          </a:moveTo>
                          <a:cubicBezTo>
                            <a:pt x="7" y="413"/>
                            <a:pt x="15" y="409"/>
                            <a:pt x="19" y="340"/>
                          </a:cubicBezTo>
                          <a:cubicBezTo>
                            <a:pt x="23" y="271"/>
                            <a:pt x="23" y="135"/>
                            <a:pt x="24" y="0"/>
                          </a:cubicBezTo>
                        </a:path>
                      </a:pathLst>
                    </a:custGeom>
                    <a:noFill/>
                    <a:ln w="12700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  <p:sp>
                  <p:nvSpPr>
                    <p:cNvPr id="17442" name="Freeform 56">
                      <a:extLst>
                        <a:ext uri="{FF2B5EF4-FFF2-40B4-BE49-F238E27FC236}">
                          <a16:creationId xmlns:a16="http://schemas.microsoft.com/office/drawing/2014/main" id="{232143DB-56FA-4A99-B020-7A481D8CCB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15" y="1392"/>
                      <a:ext cx="212" cy="480"/>
                    </a:xfrm>
                    <a:custGeom>
                      <a:avLst/>
                      <a:gdLst>
                        <a:gd name="T0" fmla="*/ 0 w 212"/>
                        <a:gd name="T1" fmla="*/ 480 h 480"/>
                        <a:gd name="T2" fmla="*/ 178 w 212"/>
                        <a:gd name="T3" fmla="*/ 432 h 480"/>
                        <a:gd name="T4" fmla="*/ 206 w 212"/>
                        <a:gd name="T5" fmla="*/ 336 h 480"/>
                        <a:gd name="T6" fmla="*/ 206 w 212"/>
                        <a:gd name="T7" fmla="*/ 0 h 48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212" h="480">
                          <a:moveTo>
                            <a:pt x="0" y="480"/>
                          </a:moveTo>
                          <a:cubicBezTo>
                            <a:pt x="72" y="468"/>
                            <a:pt x="144" y="456"/>
                            <a:pt x="178" y="432"/>
                          </a:cubicBezTo>
                          <a:cubicBezTo>
                            <a:pt x="212" y="408"/>
                            <a:pt x="201" y="408"/>
                            <a:pt x="206" y="336"/>
                          </a:cubicBezTo>
                          <a:cubicBezTo>
                            <a:pt x="211" y="264"/>
                            <a:pt x="208" y="132"/>
                            <a:pt x="206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  <p:sp>
                  <p:nvSpPr>
                    <p:cNvPr id="17443" name="Freeform 57">
                      <a:extLst>
                        <a:ext uri="{FF2B5EF4-FFF2-40B4-BE49-F238E27FC236}">
                          <a16:creationId xmlns:a16="http://schemas.microsoft.com/office/drawing/2014/main" id="{11BBE0ED-A088-41B6-8EC9-4BDD0418C5D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4910" y="1392"/>
                      <a:ext cx="120" cy="437"/>
                    </a:xfrm>
                    <a:custGeom>
                      <a:avLst/>
                      <a:gdLst>
                        <a:gd name="T0" fmla="*/ 0 w 120"/>
                        <a:gd name="T1" fmla="*/ 437 h 437"/>
                        <a:gd name="T2" fmla="*/ 101 w 120"/>
                        <a:gd name="T3" fmla="*/ 389 h 437"/>
                        <a:gd name="T4" fmla="*/ 115 w 120"/>
                        <a:gd name="T5" fmla="*/ 317 h 437"/>
                        <a:gd name="T6" fmla="*/ 115 w 120"/>
                        <a:gd name="T7" fmla="*/ 0 h 43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0" t="0" r="r" b="b"/>
                      <a:pathLst>
                        <a:path w="120" h="437">
                          <a:moveTo>
                            <a:pt x="0" y="437"/>
                          </a:moveTo>
                          <a:cubicBezTo>
                            <a:pt x="41" y="423"/>
                            <a:pt x="82" y="409"/>
                            <a:pt x="101" y="389"/>
                          </a:cubicBezTo>
                          <a:cubicBezTo>
                            <a:pt x="120" y="369"/>
                            <a:pt x="113" y="382"/>
                            <a:pt x="115" y="317"/>
                          </a:cubicBezTo>
                          <a:cubicBezTo>
                            <a:pt x="117" y="252"/>
                            <a:pt x="116" y="126"/>
                            <a:pt x="115" y="0"/>
                          </a:cubicBezTo>
                        </a:path>
                      </a:pathLst>
                    </a:custGeom>
                    <a:noFill/>
                    <a:ln w="9525">
                      <a:solidFill>
                        <a:srgbClr val="0000FF"/>
                      </a:solidFill>
                      <a:round/>
                      <a:headEnd/>
                      <a:tailEnd type="triangl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>
                      <a:defPPr>
                        <a:defRPr lang="en-US"/>
                      </a:defPPr>
                      <a:lvl1pPr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1pPr>
                      <a:lvl2pPr marL="732617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1465235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2197852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2930469" algn="l" rtl="0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  <a:lvl6pPr marL="3663086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6pPr>
                      <a:lvl7pPr marL="4395704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7pPr>
                      <a:lvl8pPr marL="5128321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8pPr>
                      <a:lvl9pPr marL="5860938" algn="l" defTabSz="1465235" rtl="0" eaLnBrk="1" latinLnBrk="0" hangingPunct="1">
                        <a:defRPr sz="4487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9pPr>
                    </a:lstStyle>
                    <a:p>
                      <a:endParaRPr lang="en-US" sz="5939"/>
                    </a:p>
                  </p:txBody>
                </p:sp>
              </p:grpSp>
            </p:grpSp>
            <p:sp>
              <p:nvSpPr>
                <p:cNvPr id="17438" name="Text Box 58">
                  <a:extLst>
                    <a:ext uri="{FF2B5EF4-FFF2-40B4-BE49-F238E27FC236}">
                      <a16:creationId xmlns:a16="http://schemas.microsoft.com/office/drawing/2014/main" id="{0D128FD5-3574-40F8-BEAD-EE6E23EE90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92" y="671"/>
                  <a:ext cx="403" cy="13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bg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r>
                    <a:rPr lang="en-US" altLang="zh-CN" sz="1853" b="1">
                      <a:solidFill>
                        <a:srgbClr val="CC0000"/>
                      </a:solidFill>
                      <a:ea typeface="宋体" panose="02010600030101010101" pitchFamily="2" charset="-122"/>
                    </a:rPr>
                    <a:t>Ground</a:t>
                  </a:r>
                </a:p>
              </p:txBody>
            </p:sp>
          </p:grpSp>
        </p:grpSp>
        <p:sp>
          <p:nvSpPr>
            <p:cNvPr id="17414" name="Text Box 64">
              <a:extLst>
                <a:ext uri="{FF2B5EF4-FFF2-40B4-BE49-F238E27FC236}">
                  <a16:creationId xmlns:a16="http://schemas.microsoft.com/office/drawing/2014/main" id="{6640398A-94B2-407A-ABAB-D398AA7EE2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7" y="1274"/>
              <a:ext cx="201" cy="4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5939" dirty="0">
                  <a:solidFill>
                    <a:schemeClr val="tx2"/>
                  </a:solidFill>
                  <a:ea typeface="宋体" panose="02010600030101010101" pitchFamily="2" charset="-122"/>
                </a:rPr>
                <a:t>+</a:t>
              </a:r>
            </a:p>
          </p:txBody>
        </p:sp>
        <p:sp>
          <p:nvSpPr>
            <p:cNvPr id="17415" name="Text Box 66">
              <a:extLst>
                <a:ext uri="{FF2B5EF4-FFF2-40B4-BE49-F238E27FC236}">
                  <a16:creationId xmlns:a16="http://schemas.microsoft.com/office/drawing/2014/main" id="{C5105319-B481-4637-9A77-718AA279A6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" y="1969"/>
              <a:ext cx="119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647" dirty="0">
                  <a:solidFill>
                    <a:schemeClr val="tx2"/>
                  </a:solidFill>
                  <a:ea typeface="宋体" panose="02010600030101010101" pitchFamily="2" charset="-122"/>
                </a:rPr>
                <a:t>0</a:t>
              </a:r>
            </a:p>
          </p:txBody>
        </p:sp>
        <p:sp>
          <p:nvSpPr>
            <p:cNvPr id="17416" name="Text Box 67">
              <a:extLst>
                <a:ext uri="{FF2B5EF4-FFF2-40B4-BE49-F238E27FC236}">
                  <a16:creationId xmlns:a16="http://schemas.microsoft.com/office/drawing/2014/main" id="{5A026EEB-1640-4B9F-BFE8-5095C284C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54" y="866"/>
              <a:ext cx="119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647" dirty="0">
                  <a:solidFill>
                    <a:schemeClr val="tx2"/>
                  </a:solidFill>
                  <a:ea typeface="宋体" panose="02010600030101010101" pitchFamily="2" charset="-122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821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5">
            <a:extLst>
              <a:ext uri="{FF2B5EF4-FFF2-40B4-BE49-F238E27FC236}">
                <a16:creationId xmlns:a16="http://schemas.microsoft.com/office/drawing/2014/main" id="{2FB26233-9229-4F90-BBE8-DB637063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827" y="5901999"/>
            <a:ext cx="6936131" cy="3851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id="{F6E64B96-7DB0-4CF8-AA49-F668FF000CF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510063" y="243241"/>
            <a:ext cx="4250396" cy="1436688"/>
          </a:xfrm>
          <a:prstGeom prst="rect">
            <a:avLst/>
          </a:prstGeom>
          <a:noFill/>
        </p:spPr>
        <p:txBody>
          <a:bodyPr lIns="134812" tIns="67406" rIns="134812" bIns="67406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u="sng" dirty="0">
                <a:solidFill>
                  <a:schemeClr val="tx1"/>
                </a:solidFill>
                <a:ea typeface="宋体" panose="02010600030101010101" pitchFamily="2" charset="-122"/>
              </a:rPr>
              <a:t>Copper Effects</a:t>
            </a:r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7F40B0A5-977F-4916-A221-6EA046566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2" y="1580030"/>
            <a:ext cx="8397988" cy="8173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4844" tIns="67422" rIns="134844" bIns="6742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CN" sz="4800" dirty="0">
                <a:solidFill>
                  <a:schemeClr val="tx1"/>
                </a:solidFill>
                <a:ea typeface="宋体" panose="02010600030101010101" pitchFamily="2" charset="-122"/>
              </a:rPr>
              <a:t>High Frequency Effects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As frequency increases, the current concentrates more and more toward the edges of the volume of the copper.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When the roughness of the copper surface becomes close to the wavelength of the signal, the loss increases.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This begins to be a big factor at frequencies of 10 GHz and higher.</a:t>
            </a:r>
          </a:p>
          <a:p>
            <a:pPr lvl="1" eaLnBrk="1" hangingPunct="1"/>
            <a:endParaRPr lang="en-US" altLang="zh-CN" sz="1853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The plot does not suggest that the dielectric loss decreases, rather it indicates that low profile RA performs better than predicted.</a:t>
            </a:r>
          </a:p>
          <a:p>
            <a:pPr lvl="1" eaLnBrk="1" hangingPunct="1"/>
            <a:endParaRPr lang="en-US" altLang="zh-CN" sz="1853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4800" dirty="0">
                <a:solidFill>
                  <a:schemeClr val="tx1"/>
                </a:solidFill>
                <a:ea typeface="宋体" panose="02010600030101010101" pitchFamily="2" charset="-122"/>
              </a:rPr>
              <a:t>Rules of Thumb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Thicker copper has slightly lower loss and wider lines have lower loss.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Effects of oxide treatments are hard to accurately predict, but generally only have an effect at higher frequencies.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Skin effect has a bigger impact on </a:t>
            </a:r>
            <a:r>
              <a:rPr lang="en-US" altLang="zh-CN" sz="1853" dirty="0" err="1">
                <a:solidFill>
                  <a:schemeClr val="tx1"/>
                </a:solidFill>
                <a:ea typeface="宋体" panose="02010600030101010101" pitchFamily="2" charset="-122"/>
              </a:rPr>
              <a:t>stripline</a:t>
            </a:r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 than microstrip since field is concentrated on top and bottom of line instead of mostly the bottom.</a:t>
            </a:r>
          </a:p>
        </p:txBody>
      </p:sp>
      <p:grpSp>
        <p:nvGrpSpPr>
          <p:cNvPr id="18437" name="Group 80">
            <a:extLst>
              <a:ext uri="{FF2B5EF4-FFF2-40B4-BE49-F238E27FC236}">
                <a16:creationId xmlns:a16="http://schemas.microsoft.com/office/drawing/2014/main" id="{B63AFBFA-1005-40E1-BF2A-00241A1AB4BC}"/>
              </a:ext>
            </a:extLst>
          </p:cNvPr>
          <p:cNvGrpSpPr>
            <a:grpSpLocks/>
          </p:cNvGrpSpPr>
          <p:nvPr/>
        </p:nvGrpSpPr>
        <p:grpSpPr bwMode="auto">
          <a:xfrm>
            <a:off x="9353316" y="4101353"/>
            <a:ext cx="3210486" cy="1491784"/>
            <a:chOff x="4708" y="607"/>
            <a:chExt cx="1528" cy="710"/>
          </a:xfrm>
        </p:grpSpPr>
        <p:grpSp>
          <p:nvGrpSpPr>
            <p:cNvPr id="18460" name="Group 57">
              <a:extLst>
                <a:ext uri="{FF2B5EF4-FFF2-40B4-BE49-F238E27FC236}">
                  <a16:creationId xmlns:a16="http://schemas.microsoft.com/office/drawing/2014/main" id="{3EB00E62-8F0E-4889-8B0C-12DF944191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08" y="794"/>
              <a:ext cx="1528" cy="523"/>
              <a:chOff x="3924" y="627"/>
              <a:chExt cx="2277" cy="732"/>
            </a:xfrm>
          </p:grpSpPr>
          <p:sp>
            <p:nvSpPr>
              <p:cNvPr id="18464" name="AutoShape 43">
                <a:extLst>
                  <a:ext uri="{FF2B5EF4-FFF2-40B4-BE49-F238E27FC236}">
                    <a16:creationId xmlns:a16="http://schemas.microsoft.com/office/drawing/2014/main" id="{C7FD18BF-9573-4592-BCC7-042BF493D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6" y="894"/>
                <a:ext cx="435" cy="73"/>
              </a:xfrm>
              <a:prstGeom prst="irregularSeal1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18465" name="Rectangle 29">
                <a:extLst>
                  <a:ext uri="{FF2B5EF4-FFF2-40B4-BE49-F238E27FC236}">
                    <a16:creationId xmlns:a16="http://schemas.microsoft.com/office/drawing/2014/main" id="{DB2F1EEF-2065-41A6-98C7-4CB8AE7DB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627"/>
                <a:ext cx="2011" cy="308"/>
              </a:xfrm>
              <a:prstGeom prst="rect">
                <a:avLst/>
              </a:prstGeom>
              <a:solidFill>
                <a:schemeClr val="accent1"/>
              </a:solidFill>
              <a:ln w="9525">
                <a:pattFill prst="wave">
                  <a:fgClr>
                    <a:schemeClr val="tx1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grpSp>
            <p:nvGrpSpPr>
              <p:cNvPr id="18466" name="Group 51">
                <a:extLst>
                  <a:ext uri="{FF2B5EF4-FFF2-40B4-BE49-F238E27FC236}">
                    <a16:creationId xmlns:a16="http://schemas.microsoft.com/office/drawing/2014/main" id="{4013EB2B-C069-4C05-A1BF-201E152EBB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24" y="898"/>
                <a:ext cx="2138" cy="97"/>
                <a:chOff x="3914" y="892"/>
                <a:chExt cx="2138" cy="97"/>
              </a:xfrm>
            </p:grpSpPr>
            <p:sp>
              <p:nvSpPr>
                <p:cNvPr id="18470" name="AutoShape 33">
                  <a:extLst>
                    <a:ext uri="{FF2B5EF4-FFF2-40B4-BE49-F238E27FC236}">
                      <a16:creationId xmlns:a16="http://schemas.microsoft.com/office/drawing/2014/main" id="{26CA945A-85BA-4C10-ACAA-5FFB095168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4" y="898"/>
                  <a:ext cx="388" cy="79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71" name="AutoShape 35">
                  <a:extLst>
                    <a:ext uri="{FF2B5EF4-FFF2-40B4-BE49-F238E27FC236}">
                      <a16:creationId xmlns:a16="http://schemas.microsoft.com/office/drawing/2014/main" id="{5F336C86-838C-4369-8ECB-34B67E42F0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2" y="911"/>
                  <a:ext cx="308" cy="35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72" name="AutoShape 36">
                  <a:extLst>
                    <a:ext uri="{FF2B5EF4-FFF2-40B4-BE49-F238E27FC236}">
                      <a16:creationId xmlns:a16="http://schemas.microsoft.com/office/drawing/2014/main" id="{A85DC48C-7287-4E81-8647-159E1C8B6E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45" y="914"/>
                  <a:ext cx="335" cy="49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73" name="AutoShape 37">
                  <a:extLst>
                    <a:ext uri="{FF2B5EF4-FFF2-40B4-BE49-F238E27FC236}">
                      <a16:creationId xmlns:a16="http://schemas.microsoft.com/office/drawing/2014/main" id="{2A21B681-A6B2-46E8-91F1-1137E46EA2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7" y="905"/>
                  <a:ext cx="382" cy="61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74" name="AutoShape 38">
                  <a:extLst>
                    <a:ext uri="{FF2B5EF4-FFF2-40B4-BE49-F238E27FC236}">
                      <a16:creationId xmlns:a16="http://schemas.microsoft.com/office/drawing/2014/main" id="{41AC0D40-0D15-4051-976F-90766ECFEBC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90" y="904"/>
                  <a:ext cx="444" cy="60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75" name="AutoShape 39">
                  <a:extLst>
                    <a:ext uri="{FF2B5EF4-FFF2-40B4-BE49-F238E27FC236}">
                      <a16:creationId xmlns:a16="http://schemas.microsoft.com/office/drawing/2014/main" id="{2131670C-7BA9-408D-8427-CEFF2AA5BE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57" y="892"/>
                  <a:ext cx="665" cy="97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76" name="AutoShape 40">
                  <a:extLst>
                    <a:ext uri="{FF2B5EF4-FFF2-40B4-BE49-F238E27FC236}">
                      <a16:creationId xmlns:a16="http://schemas.microsoft.com/office/drawing/2014/main" id="{89941356-5C23-44C8-87D9-F8CDE92F38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08" y="904"/>
                  <a:ext cx="435" cy="73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77" name="AutoShape 41">
                  <a:extLst>
                    <a:ext uri="{FF2B5EF4-FFF2-40B4-BE49-F238E27FC236}">
                      <a16:creationId xmlns:a16="http://schemas.microsoft.com/office/drawing/2014/main" id="{2BFBADED-2ACD-4151-B4D5-0B238EBD53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6" y="899"/>
                  <a:ext cx="435" cy="73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78" name="AutoShape 42">
                  <a:extLst>
                    <a:ext uri="{FF2B5EF4-FFF2-40B4-BE49-F238E27FC236}">
                      <a16:creationId xmlns:a16="http://schemas.microsoft.com/office/drawing/2014/main" id="{C23D2881-1942-478F-A5FA-D5783DE2FA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17" y="893"/>
                  <a:ext cx="435" cy="73"/>
                </a:xfrm>
                <a:prstGeom prst="irregularSeal1">
                  <a:avLst/>
                </a:prstGeom>
                <a:solidFill>
                  <a:srgbClr val="FFFF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</p:grpSp>
          <p:sp>
            <p:nvSpPr>
              <p:cNvPr id="18469" name="Rectangle 50">
                <a:extLst>
                  <a:ext uri="{FF2B5EF4-FFF2-40B4-BE49-F238E27FC236}">
                    <a16:creationId xmlns:a16="http://schemas.microsoft.com/office/drawing/2014/main" id="{FA328C0B-E034-4230-BB91-EC7DBB414C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3" y="931"/>
                <a:ext cx="1998" cy="42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</p:grpSp>
        <p:sp>
          <p:nvSpPr>
            <p:cNvPr id="18461" name="Text Box 60">
              <a:extLst>
                <a:ext uri="{FF2B5EF4-FFF2-40B4-BE49-F238E27FC236}">
                  <a16:creationId xmlns:a16="http://schemas.microsoft.com/office/drawing/2014/main" id="{DFDA24FB-32A9-4E97-A393-3AD0B551AB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64" y="797"/>
              <a:ext cx="482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118" dirty="0">
                  <a:solidFill>
                    <a:schemeClr val="tx2"/>
                  </a:solidFill>
                  <a:ea typeface="宋体" panose="02010600030101010101" pitchFamily="2" charset="-122"/>
                </a:rPr>
                <a:t>copper</a:t>
              </a:r>
            </a:p>
          </p:txBody>
        </p:sp>
        <p:sp>
          <p:nvSpPr>
            <p:cNvPr id="18462" name="Text Box 61">
              <a:extLst>
                <a:ext uri="{FF2B5EF4-FFF2-40B4-BE49-F238E27FC236}">
                  <a16:creationId xmlns:a16="http://schemas.microsoft.com/office/drawing/2014/main" id="{0CB99D5C-6A30-4A2F-98BE-257618C862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" y="1060"/>
              <a:ext cx="598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118" dirty="0">
                  <a:solidFill>
                    <a:schemeClr val="tx2"/>
                  </a:solidFill>
                  <a:ea typeface="宋体" panose="02010600030101010101" pitchFamily="2" charset="-122"/>
                </a:rPr>
                <a:t>dielectric</a:t>
              </a:r>
            </a:p>
          </p:txBody>
        </p:sp>
        <p:sp>
          <p:nvSpPr>
            <p:cNvPr id="18463" name="Text Box 64">
              <a:extLst>
                <a:ext uri="{FF2B5EF4-FFF2-40B4-BE49-F238E27FC236}">
                  <a16:creationId xmlns:a16="http://schemas.microsoft.com/office/drawing/2014/main" id="{2F6B2FE9-1ED3-4947-AD2E-878388B4EF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0" y="607"/>
              <a:ext cx="1451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1853" dirty="0">
                  <a:ea typeface="宋体" panose="02010600030101010101" pitchFamily="2" charset="-122"/>
                </a:rPr>
                <a:t>Higher Loss at High Speed</a:t>
              </a:r>
            </a:p>
          </p:txBody>
        </p:sp>
      </p:grpSp>
      <p:grpSp>
        <p:nvGrpSpPr>
          <p:cNvPr id="18438" name="Group 81">
            <a:extLst>
              <a:ext uri="{FF2B5EF4-FFF2-40B4-BE49-F238E27FC236}">
                <a16:creationId xmlns:a16="http://schemas.microsoft.com/office/drawing/2014/main" id="{888340B2-6556-486D-95FC-2F6B303B6104}"/>
              </a:ext>
            </a:extLst>
          </p:cNvPr>
          <p:cNvGrpSpPr>
            <a:grpSpLocks/>
          </p:cNvGrpSpPr>
          <p:nvPr/>
        </p:nvGrpSpPr>
        <p:grpSpPr bwMode="auto">
          <a:xfrm>
            <a:off x="12555398" y="4149679"/>
            <a:ext cx="2996173" cy="1435053"/>
            <a:chOff x="4517" y="1726"/>
            <a:chExt cx="1426" cy="683"/>
          </a:xfrm>
        </p:grpSpPr>
        <p:grpSp>
          <p:nvGrpSpPr>
            <p:cNvPr id="18452" name="Group 56">
              <a:extLst>
                <a:ext uri="{FF2B5EF4-FFF2-40B4-BE49-F238E27FC236}">
                  <a16:creationId xmlns:a16="http://schemas.microsoft.com/office/drawing/2014/main" id="{5822CA5D-4253-4A2D-8EC1-58879D629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3" y="1910"/>
              <a:ext cx="1330" cy="499"/>
              <a:chOff x="4004" y="1741"/>
              <a:chExt cx="2011" cy="737"/>
            </a:xfrm>
          </p:grpSpPr>
          <p:sp>
            <p:nvSpPr>
              <p:cNvPr id="18456" name="Rectangle 53">
                <a:extLst>
                  <a:ext uri="{FF2B5EF4-FFF2-40B4-BE49-F238E27FC236}">
                    <a16:creationId xmlns:a16="http://schemas.microsoft.com/office/drawing/2014/main" id="{D1517A46-9AF8-4B9B-80D3-8642952BC6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6" y="2046"/>
                <a:ext cx="2004" cy="4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18457" name="Rectangle 48">
                <a:extLst>
                  <a:ext uri="{FF2B5EF4-FFF2-40B4-BE49-F238E27FC236}">
                    <a16:creationId xmlns:a16="http://schemas.microsoft.com/office/drawing/2014/main" id="{010785BD-F874-4405-8756-A407F7EBB8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1741"/>
                <a:ext cx="2011" cy="308"/>
              </a:xfrm>
              <a:prstGeom prst="rect">
                <a:avLst/>
              </a:prstGeom>
              <a:solidFill>
                <a:schemeClr val="accent1"/>
              </a:solidFill>
              <a:ln w="9525">
                <a:pattFill prst="shingle">
                  <a:fgClr>
                    <a:schemeClr val="tx1"/>
                  </a:fgClr>
                  <a:bgClr>
                    <a:srgbClr val="FFFFFF"/>
                  </a:bgClr>
                </a:patt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</p:grpSp>
        <p:sp>
          <p:nvSpPr>
            <p:cNvPr id="18453" name="Text Box 58">
              <a:extLst>
                <a:ext uri="{FF2B5EF4-FFF2-40B4-BE49-F238E27FC236}">
                  <a16:creationId xmlns:a16="http://schemas.microsoft.com/office/drawing/2014/main" id="{5B2AA002-8EA5-4C1D-A94E-4575F30A0B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01" y="1921"/>
              <a:ext cx="482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118" dirty="0">
                  <a:solidFill>
                    <a:schemeClr val="tx2"/>
                  </a:solidFill>
                  <a:ea typeface="宋体" panose="02010600030101010101" pitchFamily="2" charset="-122"/>
                </a:rPr>
                <a:t>copper</a:t>
              </a:r>
            </a:p>
          </p:txBody>
        </p:sp>
        <p:sp>
          <p:nvSpPr>
            <p:cNvPr id="18454" name="Text Box 59">
              <a:extLst>
                <a:ext uri="{FF2B5EF4-FFF2-40B4-BE49-F238E27FC236}">
                  <a16:creationId xmlns:a16="http://schemas.microsoft.com/office/drawing/2014/main" id="{C78A689F-51A0-482D-9D33-0B9DB99D1A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32" y="2152"/>
              <a:ext cx="598" cy="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118" dirty="0">
                  <a:solidFill>
                    <a:schemeClr val="tx2"/>
                  </a:solidFill>
                  <a:ea typeface="宋体" panose="02010600030101010101" pitchFamily="2" charset="-122"/>
                </a:rPr>
                <a:t>dielectric</a:t>
              </a:r>
            </a:p>
          </p:txBody>
        </p:sp>
        <p:sp>
          <p:nvSpPr>
            <p:cNvPr id="18455" name="Text Box 65">
              <a:extLst>
                <a:ext uri="{FF2B5EF4-FFF2-40B4-BE49-F238E27FC236}">
                  <a16:creationId xmlns:a16="http://schemas.microsoft.com/office/drawing/2014/main" id="{A0BFD42B-2506-405E-9EDE-A407843E0C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7" y="1726"/>
              <a:ext cx="1426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1853">
                  <a:ea typeface="宋体" panose="02010600030101010101" pitchFamily="2" charset="-122"/>
                </a:rPr>
                <a:t>Lower Loss at High Speed</a:t>
              </a:r>
            </a:p>
          </p:txBody>
        </p:sp>
      </p:grpSp>
      <p:grpSp>
        <p:nvGrpSpPr>
          <p:cNvPr id="18439" name="Group 68">
            <a:extLst>
              <a:ext uri="{FF2B5EF4-FFF2-40B4-BE49-F238E27FC236}">
                <a16:creationId xmlns:a16="http://schemas.microsoft.com/office/drawing/2014/main" id="{A0145B62-2E15-4D21-8DC0-602F6A2A8190}"/>
              </a:ext>
            </a:extLst>
          </p:cNvPr>
          <p:cNvGrpSpPr>
            <a:grpSpLocks/>
          </p:cNvGrpSpPr>
          <p:nvPr/>
        </p:nvGrpSpPr>
        <p:grpSpPr bwMode="auto">
          <a:xfrm>
            <a:off x="9857581" y="1390930"/>
            <a:ext cx="4572000" cy="2075890"/>
            <a:chOff x="3584" y="291"/>
            <a:chExt cx="2176" cy="988"/>
          </a:xfrm>
        </p:grpSpPr>
        <p:sp>
          <p:nvSpPr>
            <p:cNvPr id="18441" name="Text Box 69">
              <a:extLst>
                <a:ext uri="{FF2B5EF4-FFF2-40B4-BE49-F238E27FC236}">
                  <a16:creationId xmlns:a16="http://schemas.microsoft.com/office/drawing/2014/main" id="{22F91A34-440B-404D-8ACB-241E50334A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" y="291"/>
              <a:ext cx="217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 type="none" w="lg" len="lg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853" b="0">
                  <a:solidFill>
                    <a:schemeClr val="tx1"/>
                  </a:solidFill>
                  <a:ea typeface="宋体" panose="02010600030101010101" pitchFamily="2" charset="-122"/>
                </a:rPr>
                <a:t>Cu Trace Cross Sections</a:t>
              </a:r>
              <a:br>
                <a:rPr lang="en-US" altLang="zh-CN" sz="1853" b="0">
                  <a:solidFill>
                    <a:schemeClr val="tx1"/>
                  </a:solidFill>
                  <a:ea typeface="宋体" panose="02010600030101010101" pitchFamily="2" charset="-122"/>
                </a:rPr>
              </a:br>
              <a:r>
                <a:rPr lang="en-US" altLang="zh-CN" sz="1853" b="0">
                  <a:solidFill>
                    <a:schemeClr val="tx1"/>
                  </a:solidFill>
                  <a:ea typeface="宋体" panose="02010600030101010101" pitchFamily="2" charset="-122"/>
                </a:rPr>
                <a:t>(dark areas show highest field density)</a:t>
              </a:r>
            </a:p>
          </p:txBody>
        </p:sp>
        <p:grpSp>
          <p:nvGrpSpPr>
            <p:cNvPr id="18442" name="Group 70">
              <a:extLst>
                <a:ext uri="{FF2B5EF4-FFF2-40B4-BE49-F238E27FC236}">
                  <a16:creationId xmlns:a16="http://schemas.microsoft.com/office/drawing/2014/main" id="{1EBC7FC1-E2D9-4BBD-87BD-125DF71D8A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0" y="657"/>
              <a:ext cx="1440" cy="282"/>
              <a:chOff x="4089" y="710"/>
              <a:chExt cx="1440" cy="282"/>
            </a:xfrm>
          </p:grpSpPr>
          <p:grpSp>
            <p:nvGrpSpPr>
              <p:cNvPr id="18448" name="Group 71">
                <a:extLst>
                  <a:ext uri="{FF2B5EF4-FFF2-40B4-BE49-F238E27FC236}">
                    <a16:creationId xmlns:a16="http://schemas.microsoft.com/office/drawing/2014/main" id="{FD732C83-EA74-4771-B424-2A4543527C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5" y="710"/>
                <a:ext cx="614" cy="282"/>
                <a:chOff x="216" y="690"/>
                <a:chExt cx="338" cy="198"/>
              </a:xfrm>
            </p:grpSpPr>
            <p:sp>
              <p:nvSpPr>
                <p:cNvPr id="18450" name="Rectangle 72">
                  <a:extLst>
                    <a:ext uri="{FF2B5EF4-FFF2-40B4-BE49-F238E27FC236}">
                      <a16:creationId xmlns:a16="http://schemas.microsoft.com/office/drawing/2014/main" id="{41CE638C-F3A3-487E-B05A-174E91906A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" y="690"/>
                  <a:ext cx="338" cy="198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51" name="Rectangle 73" descr="Large confetti">
                  <a:extLst>
                    <a:ext uri="{FF2B5EF4-FFF2-40B4-BE49-F238E27FC236}">
                      <a16:creationId xmlns:a16="http://schemas.microsoft.com/office/drawing/2014/main" id="{6B426639-0880-435D-91AE-2436D315DF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" y="765"/>
                  <a:ext cx="132" cy="53"/>
                </a:xfrm>
                <a:prstGeom prst="rect">
                  <a:avLst/>
                </a:prstGeom>
                <a:pattFill prst="lgConfetti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</p:grpSp>
          <p:sp>
            <p:nvSpPr>
              <p:cNvPr id="18449" name="Text Box 74">
                <a:extLst>
                  <a:ext uri="{FF2B5EF4-FFF2-40B4-BE49-F238E27FC236}">
                    <a16:creationId xmlns:a16="http://schemas.microsoft.com/office/drawing/2014/main" id="{2DC9EF83-1F37-43AC-8AC7-1DE3AA0B6B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89" y="737"/>
                <a:ext cx="84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853" b="0">
                    <a:solidFill>
                      <a:schemeClr val="tx1"/>
                    </a:solidFill>
                    <a:ea typeface="宋体" panose="02010600030101010101" pitchFamily="2" charset="-122"/>
                  </a:rPr>
                  <a:t>Low frequency</a:t>
                </a:r>
              </a:p>
            </p:txBody>
          </p:sp>
        </p:grpSp>
        <p:grpSp>
          <p:nvGrpSpPr>
            <p:cNvPr id="18443" name="Group 75">
              <a:extLst>
                <a:ext uri="{FF2B5EF4-FFF2-40B4-BE49-F238E27FC236}">
                  <a16:creationId xmlns:a16="http://schemas.microsoft.com/office/drawing/2014/main" id="{520A6DC5-81D6-43D5-A46C-F08D2FDAF83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5" y="1054"/>
              <a:ext cx="1462" cy="225"/>
              <a:chOff x="4068" y="1112"/>
              <a:chExt cx="1462" cy="225"/>
            </a:xfrm>
          </p:grpSpPr>
          <p:grpSp>
            <p:nvGrpSpPr>
              <p:cNvPr id="18444" name="Group 76">
                <a:extLst>
                  <a:ext uri="{FF2B5EF4-FFF2-40B4-BE49-F238E27FC236}">
                    <a16:creationId xmlns:a16="http://schemas.microsoft.com/office/drawing/2014/main" id="{D998962A-5838-434B-A83E-B9164E3C7F3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19" y="1112"/>
                <a:ext cx="611" cy="225"/>
                <a:chOff x="216" y="441"/>
                <a:chExt cx="338" cy="198"/>
              </a:xfrm>
            </p:grpSpPr>
            <p:sp>
              <p:nvSpPr>
                <p:cNvPr id="18446" name="Rectangle 77">
                  <a:extLst>
                    <a:ext uri="{FF2B5EF4-FFF2-40B4-BE49-F238E27FC236}">
                      <a16:creationId xmlns:a16="http://schemas.microsoft.com/office/drawing/2014/main" id="{06BE487B-35A5-4A12-99F6-6B3FC6F4E0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6" y="441"/>
                  <a:ext cx="338" cy="198"/>
                </a:xfrm>
                <a:prstGeom prst="rect">
                  <a:avLst/>
                </a:prstGeom>
                <a:solidFill>
                  <a:srgbClr val="8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18447" name="Rectangle 78" descr="Large confetti">
                  <a:extLst>
                    <a:ext uri="{FF2B5EF4-FFF2-40B4-BE49-F238E27FC236}">
                      <a16:creationId xmlns:a16="http://schemas.microsoft.com/office/drawing/2014/main" id="{2DAAB871-FE39-4BFD-A06F-5D4E97FC75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3" y="456"/>
                  <a:ext cx="305" cy="168"/>
                </a:xfrm>
                <a:prstGeom prst="rect">
                  <a:avLst/>
                </a:prstGeom>
                <a:pattFill prst="lgConfetti">
                  <a:fgClr>
                    <a:srgbClr val="000000"/>
                  </a:fgClr>
                  <a:bgClr>
                    <a:srgbClr val="FFFFFF"/>
                  </a:bgClr>
                </a:patt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</p:grpSp>
          <p:sp>
            <p:nvSpPr>
              <p:cNvPr id="18445" name="Text Box 79">
                <a:extLst>
                  <a:ext uri="{FF2B5EF4-FFF2-40B4-BE49-F238E27FC236}">
                    <a16:creationId xmlns:a16="http://schemas.microsoft.com/office/drawing/2014/main" id="{687E4F0F-3F7A-4915-BE49-59C91825B5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8" y="1121"/>
                <a:ext cx="86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 type="none" w="lg" len="lg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1853" b="0">
                    <a:solidFill>
                      <a:schemeClr val="tx1"/>
                    </a:solidFill>
                    <a:ea typeface="宋体" panose="02010600030101010101" pitchFamily="2" charset="-122"/>
                  </a:rPr>
                  <a:t>High frequency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6370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8BE35-1128-4EE8-A792-E58A2FCCCC4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8800" y="0"/>
            <a:ext cx="16457613" cy="1714500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199" u="sng" dirty="0">
                <a:solidFill>
                  <a:schemeClr val="bg1"/>
                </a:solidFill>
              </a:rPr>
              <a:t>Low Profile copper Reduces Signal loss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061004-C2E8-4E16-B820-9E58FABA41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77" y="1573044"/>
            <a:ext cx="5800896" cy="43446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5670B7-A50C-4914-ADFF-2C0FAF85E5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773" y="3393772"/>
            <a:ext cx="5800896" cy="4355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6B3F3B-8A2D-45B2-9CB8-AC0F692CA3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2669" y="5489200"/>
            <a:ext cx="5800896" cy="4344623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6AB9E2-AF2D-434D-AF1A-22BCC7DC1088}"/>
              </a:ext>
            </a:extLst>
          </p:cNvPr>
          <p:cNvCxnSpPr/>
          <p:nvPr/>
        </p:nvCxnSpPr>
        <p:spPr>
          <a:xfrm>
            <a:off x="1247446" y="2622917"/>
            <a:ext cx="14175513" cy="5244941"/>
          </a:xfrm>
          <a:prstGeom prst="straightConnector1">
            <a:avLst/>
          </a:prstGeom>
          <a:ln w="47625"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F9A807-E745-4981-8410-5B55A7389DA5}"/>
              </a:ext>
            </a:extLst>
          </p:cNvPr>
          <p:cNvSpPr txBox="1"/>
          <p:nvPr/>
        </p:nvSpPr>
        <p:spPr>
          <a:xfrm rot="1211869">
            <a:off x="7116268" y="4843381"/>
            <a:ext cx="3627604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i="1" dirty="0">
                <a:solidFill>
                  <a:schemeClr val="accent4">
                    <a:lumMod val="50000"/>
                  </a:schemeClr>
                </a:solidFill>
              </a:rPr>
              <a:t>Smoother = lower loss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D38682-0799-4DA0-9456-FDFD797D67C8}"/>
              </a:ext>
            </a:extLst>
          </p:cNvPr>
          <p:cNvSpPr txBox="1"/>
          <p:nvPr/>
        </p:nvSpPr>
        <p:spPr>
          <a:xfrm>
            <a:off x="6766044" y="1525530"/>
            <a:ext cx="110371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dirty="0"/>
              <a:t>SEM’s of copper foil surfaces from standard to </a:t>
            </a:r>
            <a:r>
              <a:rPr lang="en-US" dirty="0"/>
              <a:t>VLP2</a:t>
            </a:r>
            <a:endParaRPr lang="en-US" sz="7199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C0150B-96F8-4F38-82E5-430067CC401A}"/>
              </a:ext>
            </a:extLst>
          </p:cNvPr>
          <p:cNvSpPr txBox="1"/>
          <p:nvPr/>
        </p:nvSpPr>
        <p:spPr>
          <a:xfrm>
            <a:off x="330013" y="6122359"/>
            <a:ext cx="5542625" cy="264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High performance laminates are a balance between signal performance and thermomechanical performance.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CDE35-0360-49C7-932D-F08090FD8570}"/>
              </a:ext>
            </a:extLst>
          </p:cNvPr>
          <p:cNvSpPr txBox="1"/>
          <p:nvPr/>
        </p:nvSpPr>
        <p:spPr>
          <a:xfrm>
            <a:off x="12602033" y="4026294"/>
            <a:ext cx="4309356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chemeClr val="accent4">
                    <a:lumMod val="50000"/>
                  </a:schemeClr>
                </a:solidFill>
              </a:rPr>
              <a:t>Yes, these are at the same magnification.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FC2B79-F720-4F9F-9DB2-2F383C160338}"/>
              </a:ext>
            </a:extLst>
          </p:cNvPr>
          <p:cNvSpPr txBox="1"/>
          <p:nvPr/>
        </p:nvSpPr>
        <p:spPr>
          <a:xfrm>
            <a:off x="6001774" y="8171974"/>
            <a:ext cx="554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b="1" dirty="0"/>
              <a:t>Typically, HVLP or VLP2 coppers come at a cost premium</a:t>
            </a:r>
          </a:p>
        </p:txBody>
      </p:sp>
    </p:spTree>
    <p:extLst>
      <p:ext uri="{BB962C8B-B14F-4D97-AF65-F5344CB8AC3E}">
        <p14:creationId xmlns:p14="http://schemas.microsoft.com/office/powerpoint/2010/main" val="3015237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38DAD-1610-4D05-95FC-FFD5A714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5881" y="225673"/>
            <a:ext cx="11493990" cy="1035185"/>
          </a:xfrm>
        </p:spPr>
        <p:txBody>
          <a:bodyPr/>
          <a:lstStyle/>
          <a:p>
            <a:pPr algn="ctr"/>
            <a:r>
              <a:rPr lang="en-US" dirty="0"/>
              <a:t>Foil Grades from IPC 4562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2F4E7434-D6E1-4BF6-B3DD-CC1C1B372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083326"/>
              </p:ext>
            </p:extLst>
          </p:nvPr>
        </p:nvGraphicFramePr>
        <p:xfrm>
          <a:off x="1726382" y="1975148"/>
          <a:ext cx="15553728" cy="637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4">
                  <a:extLst>
                    <a:ext uri="{9D8B030D-6E8A-4147-A177-3AD203B41FA5}">
                      <a16:colId xmlns:a16="http://schemas.microsoft.com/office/drawing/2014/main" val="3039334344"/>
                    </a:ext>
                  </a:extLst>
                </a:gridCol>
                <a:gridCol w="12817424">
                  <a:extLst>
                    <a:ext uri="{9D8B030D-6E8A-4147-A177-3AD203B41FA5}">
                      <a16:colId xmlns:a16="http://schemas.microsoft.com/office/drawing/2014/main" val="15093629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Grade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04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Standard electrodeposited (STD-Type E)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658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High ductility electrodeposited (HD-Type E)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8110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High temperature elongation electrodeposited (HTE Type E)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5395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As rolled-wrought (AR-Type W)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343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Light cold rolled wrought (LCR type 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969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Annealed-wrought (ANN-Type W)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14394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As rolled-wrought low temperature annealable (LTA-Type W)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58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Nickel, standard electrodeposited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902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Electrodeposited low temperature annealable (LTA-Type E)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349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/>
                          </a:solidFill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Electrodeposited annealable (A-Type E)</a:t>
                      </a:r>
                      <a:endParaRPr lang="en-US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1820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693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94">
            <a:extLst>
              <a:ext uri="{FF2B5EF4-FFF2-40B4-BE49-F238E27FC236}">
                <a16:creationId xmlns:a16="http://schemas.microsoft.com/office/drawing/2014/main" id="{D723C96A-3CE5-4E0E-A720-7BDCA240C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192" y="1090473"/>
            <a:ext cx="7643683" cy="423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192">
            <a:extLst>
              <a:ext uri="{FF2B5EF4-FFF2-40B4-BE49-F238E27FC236}">
                <a16:creationId xmlns:a16="http://schemas.microsoft.com/office/drawing/2014/main" id="{D2389E28-E54B-4BAA-B127-47A68F96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27" y="5761224"/>
            <a:ext cx="7643683" cy="423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Rectangle 2">
            <a:extLst>
              <a:ext uri="{FF2B5EF4-FFF2-40B4-BE49-F238E27FC236}">
                <a16:creationId xmlns:a16="http://schemas.microsoft.com/office/drawing/2014/main" id="{354551A8-C432-495C-91E2-9D281C194A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806502" y="438804"/>
            <a:ext cx="5730992" cy="1044575"/>
          </a:xfrm>
          <a:prstGeom prst="rect">
            <a:avLst/>
          </a:prstGeom>
          <a:noFill/>
        </p:spPr>
        <p:txBody>
          <a:bodyPr lIns="134812" tIns="67406" rIns="134812" bIns="67406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u="sng" dirty="0">
                <a:solidFill>
                  <a:schemeClr val="tx1"/>
                </a:solidFill>
                <a:ea typeface="宋体" panose="02010600030101010101" pitchFamily="2" charset="-122"/>
              </a:rPr>
              <a:t>Thickness and Width</a:t>
            </a:r>
          </a:p>
        </p:txBody>
      </p:sp>
      <p:sp>
        <p:nvSpPr>
          <p:cNvPr id="23557" name="Rectangle 3">
            <a:extLst>
              <a:ext uri="{FF2B5EF4-FFF2-40B4-BE49-F238E27FC236}">
                <a16:creationId xmlns:a16="http://schemas.microsoft.com/office/drawing/2014/main" id="{08E5DA50-17CF-47AC-B7AD-4B601356D3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68" y="1876286"/>
            <a:ext cx="9896648" cy="799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4844" tIns="67422" rIns="134844" bIns="6742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For Microstrip, the benefits of lower Dk are not as significant.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Line widths are always wider for microstrip than </a:t>
            </a:r>
            <a:r>
              <a:rPr lang="en-US" altLang="zh-CN" sz="2800" dirty="0" err="1">
                <a:solidFill>
                  <a:schemeClr val="tx1"/>
                </a:solidFill>
                <a:ea typeface="宋体" panose="02010600030101010101" pitchFamily="2" charset="-122"/>
              </a:rPr>
              <a:t>stripline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Having a lower Dk </a:t>
            </a:r>
            <a:r>
              <a:rPr lang="en-US" altLang="zh-CN" sz="2800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 would make the difference a little bigger, but not by much.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The main motivation for a Teflon® based </a:t>
            </a:r>
            <a:r>
              <a:rPr lang="en-US" altLang="zh-CN" sz="2800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 would be to improve the loss…it would make a big difference here</a:t>
            </a:r>
            <a:r>
              <a:rPr lang="en-US" altLang="zh-CN" sz="1000" dirty="0">
                <a:solidFill>
                  <a:schemeClr val="tx1"/>
                </a:solidFill>
                <a:ea typeface="宋体" panose="02010600030101010101" pitchFamily="2" charset="-122"/>
              </a:rPr>
              <a:t>.</a:t>
            </a:r>
          </a:p>
          <a:p>
            <a:pPr lvl="1" eaLnBrk="1" hangingPunct="1"/>
            <a:endParaRPr lang="en-US" altLang="zh-CN" sz="1000" dirty="0"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10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1000" dirty="0"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10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1000" dirty="0"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10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10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Low Dk has the biggest impact on </a:t>
            </a:r>
            <a:r>
              <a:rPr lang="en-US" altLang="zh-CN" sz="2800" dirty="0" err="1">
                <a:solidFill>
                  <a:schemeClr val="tx1"/>
                </a:solidFill>
                <a:ea typeface="宋体" panose="02010600030101010101" pitchFamily="2" charset="-122"/>
              </a:rPr>
              <a:t>stripline</a:t>
            </a: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 designs.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The impact of a 2 mil vs 3 mil line 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width is MUCH bigger than the impact 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of a 6 mil vs 7 mil line width.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The lower Dk directly affect yields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if thickness is fixed.</a:t>
            </a:r>
          </a:p>
          <a:p>
            <a:pPr lvl="1" eaLnBrk="1" hangingPunct="1"/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Lower Dk enables thinner designs </a:t>
            </a:r>
            <a:b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2800" dirty="0">
                <a:solidFill>
                  <a:schemeClr val="tx1"/>
                </a:solidFill>
                <a:ea typeface="宋体" panose="02010600030101010101" pitchFamily="2" charset="-122"/>
              </a:rPr>
              <a:t>in other cases.</a:t>
            </a:r>
          </a:p>
        </p:txBody>
      </p:sp>
      <p:grpSp>
        <p:nvGrpSpPr>
          <p:cNvPr id="23558" name="Group 191">
            <a:extLst>
              <a:ext uri="{FF2B5EF4-FFF2-40B4-BE49-F238E27FC236}">
                <a16:creationId xmlns:a16="http://schemas.microsoft.com/office/drawing/2014/main" id="{91D2FE53-0480-4DAC-B8D6-76D64CF873C7}"/>
              </a:ext>
            </a:extLst>
          </p:cNvPr>
          <p:cNvGrpSpPr>
            <a:grpSpLocks/>
          </p:cNvGrpSpPr>
          <p:nvPr/>
        </p:nvGrpSpPr>
        <p:grpSpPr bwMode="auto">
          <a:xfrm>
            <a:off x="14808850" y="2620076"/>
            <a:ext cx="3155481" cy="1622051"/>
            <a:chOff x="5093" y="1247"/>
            <a:chExt cx="1217" cy="772"/>
          </a:xfrm>
        </p:grpSpPr>
        <p:grpSp>
          <p:nvGrpSpPr>
            <p:cNvPr id="23576" name="Group 180">
              <a:extLst>
                <a:ext uri="{FF2B5EF4-FFF2-40B4-BE49-F238E27FC236}">
                  <a16:creationId xmlns:a16="http://schemas.microsoft.com/office/drawing/2014/main" id="{76B0606A-873C-46A2-ABAF-93529CA096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56" y="1247"/>
              <a:ext cx="1054" cy="772"/>
              <a:chOff x="5256" y="1247"/>
              <a:chExt cx="1054" cy="772"/>
            </a:xfrm>
          </p:grpSpPr>
          <p:grpSp>
            <p:nvGrpSpPr>
              <p:cNvPr id="23579" name="Group 82">
                <a:extLst>
                  <a:ext uri="{FF2B5EF4-FFF2-40B4-BE49-F238E27FC236}">
                    <a16:creationId xmlns:a16="http://schemas.microsoft.com/office/drawing/2014/main" id="{450E2C26-B4FE-4A6C-958D-0B5260BE2E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256" y="1279"/>
                <a:ext cx="1054" cy="740"/>
                <a:chOff x="4275" y="696"/>
                <a:chExt cx="1356" cy="961"/>
              </a:xfrm>
            </p:grpSpPr>
            <p:sp>
              <p:nvSpPr>
                <p:cNvPr id="23585" name="Rectangle 52">
                  <a:extLst>
                    <a:ext uri="{FF2B5EF4-FFF2-40B4-BE49-F238E27FC236}">
                      <a16:creationId xmlns:a16="http://schemas.microsoft.com/office/drawing/2014/main" id="{DEE6A3DA-90D1-4635-B9D7-38F51AFCE2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9" y="1457"/>
                  <a:ext cx="1344" cy="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3586" name="Rectangle 53">
                  <a:extLst>
                    <a:ext uri="{FF2B5EF4-FFF2-40B4-BE49-F238E27FC236}">
                      <a16:creationId xmlns:a16="http://schemas.microsoft.com/office/drawing/2014/main" id="{8726CCAF-FA74-4704-A5D3-C0B3BC8CF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83" y="890"/>
                  <a:ext cx="1344" cy="522"/>
                </a:xfrm>
                <a:prstGeom prst="rect">
                  <a:avLst/>
                </a:prstGeom>
                <a:solidFill>
                  <a:srgbClr val="FF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3587" name="Rectangle 54">
                  <a:extLst>
                    <a:ext uri="{FF2B5EF4-FFF2-40B4-BE49-F238E27FC236}">
                      <a16:creationId xmlns:a16="http://schemas.microsoft.com/office/drawing/2014/main" id="{0942579E-7396-4EC2-A863-079C77A2DF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83" y="696"/>
                  <a:ext cx="1344" cy="200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3588" name="Rectangle 55">
                  <a:extLst>
                    <a:ext uri="{FF2B5EF4-FFF2-40B4-BE49-F238E27FC236}">
                      <a16:creationId xmlns:a16="http://schemas.microsoft.com/office/drawing/2014/main" id="{BC7766BC-D783-4C8F-BF8C-98222C2963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16" y="835"/>
                  <a:ext cx="293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3589" name="Rectangle 56">
                  <a:extLst>
                    <a:ext uri="{FF2B5EF4-FFF2-40B4-BE49-F238E27FC236}">
                      <a16:creationId xmlns:a16="http://schemas.microsoft.com/office/drawing/2014/main" id="{BDD92F90-1ECE-49EA-B689-AF23581E71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75" y="1410"/>
                  <a:ext cx="1356" cy="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</p:grpSp>
          <p:sp>
            <p:nvSpPr>
              <p:cNvPr id="23580" name="Text Box 77">
                <a:extLst>
                  <a:ext uri="{FF2B5EF4-FFF2-40B4-BE49-F238E27FC236}">
                    <a16:creationId xmlns:a16="http://schemas.microsoft.com/office/drawing/2014/main" id="{CD630516-FAEF-4B15-B0AD-B192B867D04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16" y="1700"/>
                <a:ext cx="366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Cu 0.7 mil</a:t>
                </a:r>
              </a:p>
            </p:txBody>
          </p:sp>
          <p:sp>
            <p:nvSpPr>
              <p:cNvPr id="23581" name="Text Box 78">
                <a:extLst>
                  <a:ext uri="{FF2B5EF4-FFF2-40B4-BE49-F238E27FC236}">
                    <a16:creationId xmlns:a16="http://schemas.microsoft.com/office/drawing/2014/main" id="{76A1D238-14A7-43F1-9A83-4007FBD3EB9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887" y="1318"/>
                <a:ext cx="366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Cu 0.7 mil</a:t>
                </a:r>
              </a:p>
            </p:txBody>
          </p:sp>
          <p:sp>
            <p:nvSpPr>
              <p:cNvPr id="23582" name="Text Box 80">
                <a:extLst>
                  <a:ext uri="{FF2B5EF4-FFF2-40B4-BE49-F238E27FC236}">
                    <a16:creationId xmlns:a16="http://schemas.microsoft.com/office/drawing/2014/main" id="{A21C940E-2653-4177-AFE4-BE5155EF4E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31" y="1247"/>
                <a:ext cx="581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LF </a:t>
                </a:r>
                <a:r>
                  <a:rPr lang="en-US" altLang="zh-CN" sz="1324" dirty="0" err="1">
                    <a:solidFill>
                      <a:schemeClr val="tx2"/>
                    </a:solidFill>
                    <a:ea typeface="宋体" panose="02010600030101010101" pitchFamily="2" charset="-122"/>
                  </a:rPr>
                  <a:t>Coverlay</a:t>
                </a:r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 1 mil</a:t>
                </a:r>
              </a:p>
            </p:txBody>
          </p:sp>
          <p:sp>
            <p:nvSpPr>
              <p:cNvPr id="23583" name="Text Box 83">
                <a:extLst>
                  <a:ext uri="{FF2B5EF4-FFF2-40B4-BE49-F238E27FC236}">
                    <a16:creationId xmlns:a16="http://schemas.microsoft.com/office/drawing/2014/main" id="{D8087066-013B-45E1-9748-1F671CAC09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10" y="1864"/>
                <a:ext cx="581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LF </a:t>
                </a:r>
                <a:r>
                  <a:rPr lang="en-US" altLang="zh-CN" sz="1324" dirty="0" err="1">
                    <a:solidFill>
                      <a:schemeClr val="tx2"/>
                    </a:solidFill>
                    <a:ea typeface="宋体" panose="02010600030101010101" pitchFamily="2" charset="-122"/>
                  </a:rPr>
                  <a:t>Coverlay</a:t>
                </a:r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 1 mil</a:t>
                </a:r>
              </a:p>
            </p:txBody>
          </p:sp>
          <p:sp>
            <p:nvSpPr>
              <p:cNvPr id="23584" name="Text Box 84">
                <a:extLst>
                  <a:ext uri="{FF2B5EF4-FFF2-40B4-BE49-F238E27FC236}">
                    <a16:creationId xmlns:a16="http://schemas.microsoft.com/office/drawing/2014/main" id="{BE005144-8B27-4241-930D-447F5B9CEB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57" y="1474"/>
                <a:ext cx="613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Clad 1-5 mil in plot</a:t>
                </a:r>
              </a:p>
            </p:txBody>
          </p:sp>
        </p:grpSp>
        <p:sp>
          <p:nvSpPr>
            <p:cNvPr id="23577" name="Line 187">
              <a:extLst>
                <a:ext uri="{FF2B5EF4-FFF2-40B4-BE49-F238E27FC236}">
                  <a16:creationId xmlns:a16="http://schemas.microsoft.com/office/drawing/2014/main" id="{8CCDB053-7AC2-4334-BEA4-105FB80C5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40" y="1277"/>
              <a:ext cx="0" cy="736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endParaRPr lang="en-US" sz="5939"/>
            </a:p>
          </p:txBody>
        </p:sp>
        <p:sp>
          <p:nvSpPr>
            <p:cNvPr id="23578" name="Text Box 188">
              <a:extLst>
                <a:ext uri="{FF2B5EF4-FFF2-40B4-BE49-F238E27FC236}">
                  <a16:creationId xmlns:a16="http://schemas.microsoft.com/office/drawing/2014/main" id="{D71F7906-25AF-4EA2-84C0-743671DBA4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93" y="1568"/>
              <a:ext cx="92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118">
                  <a:ea typeface="宋体" panose="02010600030101010101" pitchFamily="2" charset="-122"/>
                </a:rPr>
                <a:t>H</a:t>
              </a:r>
            </a:p>
          </p:txBody>
        </p:sp>
      </p:grpSp>
      <p:grpSp>
        <p:nvGrpSpPr>
          <p:cNvPr id="23559" name="Group 195">
            <a:extLst>
              <a:ext uri="{FF2B5EF4-FFF2-40B4-BE49-F238E27FC236}">
                <a16:creationId xmlns:a16="http://schemas.microsoft.com/office/drawing/2014/main" id="{A5CEA3DA-8065-44A8-8FDC-D98C60B7759E}"/>
              </a:ext>
            </a:extLst>
          </p:cNvPr>
          <p:cNvGrpSpPr>
            <a:grpSpLocks/>
          </p:cNvGrpSpPr>
          <p:nvPr/>
        </p:nvGrpSpPr>
        <p:grpSpPr bwMode="auto">
          <a:xfrm>
            <a:off x="14759050" y="7002978"/>
            <a:ext cx="3230675" cy="2082193"/>
            <a:chOff x="5050" y="3313"/>
            <a:chExt cx="1246" cy="991"/>
          </a:xfrm>
        </p:grpSpPr>
        <p:grpSp>
          <p:nvGrpSpPr>
            <p:cNvPr id="23560" name="Group 193">
              <a:extLst>
                <a:ext uri="{FF2B5EF4-FFF2-40B4-BE49-F238E27FC236}">
                  <a16:creationId xmlns:a16="http://schemas.microsoft.com/office/drawing/2014/main" id="{01A89E6B-12B4-4568-9DF0-D18C2768DB7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50" y="3313"/>
              <a:ext cx="1182" cy="991"/>
              <a:chOff x="5050" y="3313"/>
              <a:chExt cx="1182" cy="991"/>
            </a:xfrm>
          </p:grpSpPr>
          <p:sp>
            <p:nvSpPr>
              <p:cNvPr id="23562" name="Rectangle 182">
                <a:extLst>
                  <a:ext uri="{FF2B5EF4-FFF2-40B4-BE49-F238E27FC236}">
                    <a16:creationId xmlns:a16="http://schemas.microsoft.com/office/drawing/2014/main" id="{DA6B87B0-CC81-4CB7-BD56-1B581291F0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5" y="3524"/>
                <a:ext cx="1059" cy="276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23563" name="Rectangle 130">
                <a:extLst>
                  <a:ext uri="{FF2B5EF4-FFF2-40B4-BE49-F238E27FC236}">
                    <a16:creationId xmlns:a16="http://schemas.microsoft.com/office/drawing/2014/main" id="{74908187-3A96-47AA-B347-9F5E8150E9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0" y="3320"/>
                <a:ext cx="1058" cy="17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23564" name="Rectangle 131">
                <a:extLst>
                  <a:ext uri="{FF2B5EF4-FFF2-40B4-BE49-F238E27FC236}">
                    <a16:creationId xmlns:a16="http://schemas.microsoft.com/office/drawing/2014/main" id="{634ECE66-8E32-4481-BC79-C17FE131EB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4" y="4098"/>
                <a:ext cx="1058" cy="17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23565" name="Rectangle 133">
                <a:extLst>
                  <a:ext uri="{FF2B5EF4-FFF2-40B4-BE49-F238E27FC236}">
                    <a16:creationId xmlns:a16="http://schemas.microsoft.com/office/drawing/2014/main" id="{CB376F60-9D39-46C4-B52C-297FD3C27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5" y="3802"/>
                <a:ext cx="1059" cy="276"/>
              </a:xfrm>
              <a:prstGeom prst="rect">
                <a:avLst/>
              </a:prstGeom>
              <a:solidFill>
                <a:srgbClr val="FFCC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23566" name="Rectangle 145">
                <a:extLst>
                  <a:ext uri="{FF2B5EF4-FFF2-40B4-BE49-F238E27FC236}">
                    <a16:creationId xmlns:a16="http://schemas.microsoft.com/office/drawing/2014/main" id="{6571CFC6-2811-4130-B66B-AB97D27E66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59" y="3485"/>
                <a:ext cx="1068" cy="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23567" name="Rectangle 169">
                <a:extLst>
                  <a:ext uri="{FF2B5EF4-FFF2-40B4-BE49-F238E27FC236}">
                    <a16:creationId xmlns:a16="http://schemas.microsoft.com/office/drawing/2014/main" id="{90D872C5-6250-4164-A7F4-5301AB4E65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64" y="4075"/>
                <a:ext cx="1068" cy="41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23568" name="Text Box 171">
                <a:extLst>
                  <a:ext uri="{FF2B5EF4-FFF2-40B4-BE49-F238E27FC236}">
                    <a16:creationId xmlns:a16="http://schemas.microsoft.com/office/drawing/2014/main" id="{504CB655-FB09-4E9E-A6B5-5C19FFD993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7" y="3313"/>
                <a:ext cx="581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LF </a:t>
                </a:r>
                <a:r>
                  <a:rPr lang="en-US" altLang="zh-CN" sz="1324" dirty="0" err="1">
                    <a:solidFill>
                      <a:schemeClr val="tx2"/>
                    </a:solidFill>
                    <a:ea typeface="宋体" panose="02010600030101010101" pitchFamily="2" charset="-122"/>
                  </a:rPr>
                  <a:t>Coverlay</a:t>
                </a:r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 1 mil</a:t>
                </a:r>
              </a:p>
            </p:txBody>
          </p:sp>
          <p:sp>
            <p:nvSpPr>
              <p:cNvPr id="23569" name="Text Box 172">
                <a:extLst>
                  <a:ext uri="{FF2B5EF4-FFF2-40B4-BE49-F238E27FC236}">
                    <a16:creationId xmlns:a16="http://schemas.microsoft.com/office/drawing/2014/main" id="{B119BB6E-B53C-442E-B698-DD3A2B6A5B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91" y="3357"/>
                <a:ext cx="366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Cu 0.7 mil</a:t>
                </a:r>
              </a:p>
            </p:txBody>
          </p:sp>
          <p:sp>
            <p:nvSpPr>
              <p:cNvPr id="23570" name="Text Box 173">
                <a:extLst>
                  <a:ext uri="{FF2B5EF4-FFF2-40B4-BE49-F238E27FC236}">
                    <a16:creationId xmlns:a16="http://schemas.microsoft.com/office/drawing/2014/main" id="{2881F837-FCCD-43C1-A9B4-29B89B3CD15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00" y="4163"/>
                <a:ext cx="581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algn="ctr"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LF </a:t>
                </a:r>
                <a:r>
                  <a:rPr lang="en-US" altLang="zh-CN" sz="1324" dirty="0" err="1">
                    <a:solidFill>
                      <a:schemeClr val="tx2"/>
                    </a:solidFill>
                    <a:ea typeface="宋体" panose="02010600030101010101" pitchFamily="2" charset="-122"/>
                  </a:rPr>
                  <a:t>Coverlay</a:t>
                </a:r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 1 mil</a:t>
                </a:r>
              </a:p>
            </p:txBody>
          </p:sp>
          <p:sp>
            <p:nvSpPr>
              <p:cNvPr id="23571" name="Text Box 174">
                <a:extLst>
                  <a:ext uri="{FF2B5EF4-FFF2-40B4-BE49-F238E27FC236}">
                    <a16:creationId xmlns:a16="http://schemas.microsoft.com/office/drawing/2014/main" id="{623B0701-A61E-45E0-AC82-47918169C3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86" y="4089"/>
                <a:ext cx="366" cy="1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1324" dirty="0">
                    <a:solidFill>
                      <a:schemeClr val="tx2"/>
                    </a:solidFill>
                    <a:ea typeface="宋体" panose="02010600030101010101" pitchFamily="2" charset="-122"/>
                  </a:rPr>
                  <a:t>Cu 0.7 mil</a:t>
                </a:r>
              </a:p>
            </p:txBody>
          </p:sp>
          <p:sp>
            <p:nvSpPr>
              <p:cNvPr id="23572" name="Rectangle 183">
                <a:extLst>
                  <a:ext uri="{FF2B5EF4-FFF2-40B4-BE49-F238E27FC236}">
                    <a16:creationId xmlns:a16="http://schemas.microsoft.com/office/drawing/2014/main" id="{FC8C9648-6EFB-490F-8F1A-69F5CB74C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70" y="3728"/>
                <a:ext cx="1058" cy="73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prstDash val="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23573" name="Rectangle 135">
                <a:extLst>
                  <a:ext uri="{FF2B5EF4-FFF2-40B4-BE49-F238E27FC236}">
                    <a16:creationId xmlns:a16="http://schemas.microsoft.com/office/drawing/2014/main" id="{324FE26B-9949-468F-B9FD-FAE24598D5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07" y="3759"/>
                <a:ext cx="159" cy="52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endParaRPr lang="en-US" altLang="en-US" sz="5939"/>
              </a:p>
            </p:txBody>
          </p:sp>
          <p:sp>
            <p:nvSpPr>
              <p:cNvPr id="23574" name="Line 185">
                <a:extLst>
                  <a:ext uri="{FF2B5EF4-FFF2-40B4-BE49-F238E27FC236}">
                    <a16:creationId xmlns:a16="http://schemas.microsoft.com/office/drawing/2014/main" id="{6DFF0655-A059-46D1-B4DB-1CEF828D94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97" y="3346"/>
                <a:ext cx="0" cy="927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endParaRPr lang="en-US" sz="5939"/>
              </a:p>
            </p:txBody>
          </p:sp>
          <p:sp>
            <p:nvSpPr>
              <p:cNvPr id="23575" name="Text Box 186">
                <a:extLst>
                  <a:ext uri="{FF2B5EF4-FFF2-40B4-BE49-F238E27FC236}">
                    <a16:creationId xmlns:a16="http://schemas.microsoft.com/office/drawing/2014/main" id="{AFEC323F-AB44-41CC-8AA1-65BCA86CB0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50" y="3738"/>
                <a:ext cx="92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2118">
                    <a:ea typeface="宋体" panose="02010600030101010101" pitchFamily="2" charset="-122"/>
                  </a:rPr>
                  <a:t>H</a:t>
                </a:r>
              </a:p>
            </p:txBody>
          </p:sp>
        </p:grpSp>
        <p:sp>
          <p:nvSpPr>
            <p:cNvPr id="23561" name="Text Box 175">
              <a:extLst>
                <a:ext uri="{FF2B5EF4-FFF2-40B4-BE49-F238E27FC236}">
                  <a16:creationId xmlns:a16="http://schemas.microsoft.com/office/drawing/2014/main" id="{E3BBBB54-F907-4C8B-B438-BA4936D94F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45" y="3509"/>
              <a:ext cx="1151" cy="4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1324" dirty="0">
                  <a:solidFill>
                    <a:schemeClr val="tx2"/>
                  </a:solidFill>
                  <a:ea typeface="宋体" panose="02010600030101010101" pitchFamily="2" charset="-122"/>
                </a:rPr>
                <a:t>1 mil adhesive between clads.  Total internal dielectric </a:t>
              </a:r>
              <a:br>
                <a:rPr lang="en-US" altLang="zh-CN" sz="1324" dirty="0">
                  <a:solidFill>
                    <a:schemeClr val="tx2"/>
                  </a:solidFill>
                  <a:ea typeface="宋体" panose="02010600030101010101" pitchFamily="2" charset="-122"/>
                </a:rPr>
              </a:br>
              <a:r>
                <a:rPr lang="en-US" altLang="zh-CN" sz="1324" dirty="0">
                  <a:solidFill>
                    <a:schemeClr val="tx2"/>
                  </a:solidFill>
                  <a:ea typeface="宋体" panose="02010600030101010101" pitchFamily="2" charset="-122"/>
                </a:rPr>
                <a:t>3-7 mil in plot.</a:t>
              </a:r>
              <a:br>
                <a:rPr lang="en-US" altLang="zh-CN" sz="1324" dirty="0">
                  <a:solidFill>
                    <a:schemeClr val="tx2"/>
                  </a:solidFill>
                  <a:ea typeface="宋体" panose="02010600030101010101" pitchFamily="2" charset="-122"/>
                </a:rPr>
              </a:br>
              <a:r>
                <a:rPr lang="en-US" altLang="zh-CN" sz="1324" dirty="0">
                  <a:solidFill>
                    <a:schemeClr val="tx2"/>
                  </a:solidFill>
                  <a:ea typeface="宋体" panose="02010600030101010101" pitchFamily="2" charset="-122"/>
                </a:rPr>
                <a:t>Adhesive conforms to Cu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51325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D4E82E2F-5DFA-4457-89D9-48C0FABF29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247080" y="294716"/>
            <a:ext cx="6806031" cy="85248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zh-CN" sz="6000" u="sng" dirty="0">
                <a:ea typeface="宋体" panose="02010600030101010101" pitchFamily="2" charset="-122"/>
              </a:rPr>
              <a:t>Differential Pairs</a:t>
            </a:r>
          </a:p>
        </p:txBody>
      </p:sp>
      <p:sp>
        <p:nvSpPr>
          <p:cNvPr id="24579" name="Rectangle 162">
            <a:extLst>
              <a:ext uri="{FF2B5EF4-FFF2-40B4-BE49-F238E27FC236}">
                <a16:creationId xmlns:a16="http://schemas.microsoft.com/office/drawing/2014/main" id="{F1C70B4B-6798-4286-A233-82C5E83A0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222" y="2052779"/>
            <a:ext cx="10766889" cy="77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4844" tIns="67422" rIns="134844" bIns="6742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CN" sz="5939" dirty="0">
                <a:solidFill>
                  <a:schemeClr val="tx1"/>
                </a:solidFill>
                <a:ea typeface="宋体" panose="02010600030101010101" pitchFamily="2" charset="-122"/>
              </a:rPr>
              <a:t>What they are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Two lines coupled together.  They are either called “+” / “-” or “signal” / “return”.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Example: Phone Lines – wires twisted together.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Phone cable can be unshielded (like the one shown) or shielded </a:t>
            </a:r>
            <a:b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</a:br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with foil wire wrap.</a:t>
            </a:r>
          </a:p>
          <a:p>
            <a:pPr lvl="1" eaLnBrk="1" hangingPunct="1"/>
            <a:endParaRPr lang="en-US" altLang="zh-CN" sz="1853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5939" dirty="0">
                <a:solidFill>
                  <a:schemeClr val="tx1"/>
                </a:solidFill>
                <a:ea typeface="宋体" panose="02010600030101010101" pitchFamily="2" charset="-122"/>
              </a:rPr>
              <a:t>Why use them?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A changing current (aka “a signal”) will induce currents on nearby wires or traces.  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This is called “crosstalk” – probably have experienced it on telephone conversations.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Coupling the signals together minimizes crosstalk due to the coupling (see electric field lines).</a:t>
            </a:r>
          </a:p>
          <a:p>
            <a:pPr lvl="1" eaLnBrk="1" hangingPunct="1"/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Noise that is common to both “+” and “-” are much weaker than the coupling between the two signals.</a:t>
            </a:r>
          </a:p>
          <a:p>
            <a:pPr lvl="1" eaLnBrk="1" hangingPunct="1"/>
            <a:r>
              <a:rPr lang="en-US" altLang="zh-CN" sz="1853" dirty="0" err="1">
                <a:solidFill>
                  <a:schemeClr val="tx1"/>
                </a:solidFill>
                <a:ea typeface="宋体" panose="02010600030101010101" pitchFamily="2" charset="-122"/>
              </a:rPr>
              <a:t>Stripline</a:t>
            </a:r>
            <a:r>
              <a:rPr lang="en-US" altLang="zh-CN" sz="1853" dirty="0">
                <a:solidFill>
                  <a:schemeClr val="tx1"/>
                </a:solidFill>
                <a:ea typeface="宋体" panose="02010600030101010101" pitchFamily="2" charset="-122"/>
              </a:rPr>
              <a:t> geometry provides the most immunity from external noise similar to the way shielded versus unshielded phone cable.</a:t>
            </a:r>
          </a:p>
        </p:txBody>
      </p:sp>
      <p:grpSp>
        <p:nvGrpSpPr>
          <p:cNvPr id="24580" name="Group 168">
            <a:extLst>
              <a:ext uri="{FF2B5EF4-FFF2-40B4-BE49-F238E27FC236}">
                <a16:creationId xmlns:a16="http://schemas.microsoft.com/office/drawing/2014/main" id="{B95A6A02-697C-4A47-96AE-6A7BB9058B33}"/>
              </a:ext>
            </a:extLst>
          </p:cNvPr>
          <p:cNvGrpSpPr>
            <a:grpSpLocks/>
          </p:cNvGrpSpPr>
          <p:nvPr/>
        </p:nvGrpSpPr>
        <p:grpSpPr bwMode="auto">
          <a:xfrm>
            <a:off x="11433409" y="6336926"/>
            <a:ext cx="3735761" cy="3027690"/>
            <a:chOff x="4272" y="3127"/>
            <a:chExt cx="1778" cy="1441"/>
          </a:xfrm>
        </p:grpSpPr>
        <p:grpSp>
          <p:nvGrpSpPr>
            <p:cNvPr id="24622" name="Group 155">
              <a:extLst>
                <a:ext uri="{FF2B5EF4-FFF2-40B4-BE49-F238E27FC236}">
                  <a16:creationId xmlns:a16="http://schemas.microsoft.com/office/drawing/2014/main" id="{602BE38C-3402-46FE-A54F-E8FF47E896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3330"/>
              <a:ext cx="1778" cy="1238"/>
              <a:chOff x="4454" y="1529"/>
              <a:chExt cx="1778" cy="1238"/>
            </a:xfrm>
          </p:grpSpPr>
          <p:grpSp>
            <p:nvGrpSpPr>
              <p:cNvPr id="24624" name="Group 142">
                <a:extLst>
                  <a:ext uri="{FF2B5EF4-FFF2-40B4-BE49-F238E27FC236}">
                    <a16:creationId xmlns:a16="http://schemas.microsoft.com/office/drawing/2014/main" id="{0CEB7DE6-7A99-4578-9D4F-F30A9619D2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54" y="1621"/>
                <a:ext cx="1778" cy="1055"/>
                <a:chOff x="4454" y="1621"/>
                <a:chExt cx="1778" cy="1055"/>
              </a:xfrm>
            </p:grpSpPr>
            <p:sp>
              <p:nvSpPr>
                <p:cNvPr id="24629" name="Rectangle 56">
                  <a:extLst>
                    <a:ext uri="{FF2B5EF4-FFF2-40B4-BE49-F238E27FC236}">
                      <a16:creationId xmlns:a16="http://schemas.microsoft.com/office/drawing/2014/main" id="{E59242D3-24B5-4E7E-92B2-986E5D56D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6" y="1673"/>
                  <a:ext cx="1740" cy="512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630" name="Rectangle 57">
                  <a:extLst>
                    <a:ext uri="{FF2B5EF4-FFF2-40B4-BE49-F238E27FC236}">
                      <a16:creationId xmlns:a16="http://schemas.microsoft.com/office/drawing/2014/main" id="{B37A9018-968F-4C6E-AC6A-D3E7AF6605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6" y="2171"/>
                  <a:ext cx="1748" cy="455"/>
                </a:xfrm>
                <a:prstGeom prst="rect">
                  <a:avLst/>
                </a:prstGeom>
                <a:solidFill>
                  <a:srgbClr val="FF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631" name="Rectangle 58">
                  <a:extLst>
                    <a:ext uri="{FF2B5EF4-FFF2-40B4-BE49-F238E27FC236}">
                      <a16:creationId xmlns:a16="http://schemas.microsoft.com/office/drawing/2014/main" id="{FF6A2267-34DE-4544-A5D5-8A8CA13005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1" y="2111"/>
                  <a:ext cx="293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632" name="Rectangle 59">
                  <a:extLst>
                    <a:ext uri="{FF2B5EF4-FFF2-40B4-BE49-F238E27FC236}">
                      <a16:creationId xmlns:a16="http://schemas.microsoft.com/office/drawing/2014/main" id="{25B8AD7D-9696-4D7D-B677-2A2AE9D01B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4" y="2614"/>
                  <a:ext cx="1765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633" name="Rectangle 60">
                  <a:extLst>
                    <a:ext uri="{FF2B5EF4-FFF2-40B4-BE49-F238E27FC236}">
                      <a16:creationId xmlns:a16="http://schemas.microsoft.com/office/drawing/2014/main" id="{DCD56423-EDCD-40EE-8535-FC2A67DC25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0" y="2110"/>
                  <a:ext cx="293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634" name="Rectangle 63">
                  <a:extLst>
                    <a:ext uri="{FF2B5EF4-FFF2-40B4-BE49-F238E27FC236}">
                      <a16:creationId xmlns:a16="http://schemas.microsoft.com/office/drawing/2014/main" id="{A070EE85-FDCD-42CB-B2EE-6FEA30DE1D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7" y="1621"/>
                  <a:ext cx="1765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635" name="Line 68">
                  <a:extLst>
                    <a:ext uri="{FF2B5EF4-FFF2-40B4-BE49-F238E27FC236}">
                      <a16:creationId xmlns:a16="http://schemas.microsoft.com/office/drawing/2014/main" id="{1A0D9C79-BA6A-43F2-99F9-B4A7FCC826A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28" y="2141"/>
                  <a:ext cx="307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36" name="Freeform 69">
                  <a:extLst>
                    <a:ext uri="{FF2B5EF4-FFF2-40B4-BE49-F238E27FC236}">
                      <a16:creationId xmlns:a16="http://schemas.microsoft.com/office/drawing/2014/main" id="{E8C5506F-D0BE-49D9-85FD-D29989B35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7" y="2030"/>
                  <a:ext cx="273" cy="77"/>
                </a:xfrm>
                <a:custGeom>
                  <a:avLst/>
                  <a:gdLst>
                    <a:gd name="T0" fmla="*/ 0 w 273"/>
                    <a:gd name="T1" fmla="*/ 77 h 58"/>
                    <a:gd name="T2" fmla="*/ 139 w 273"/>
                    <a:gd name="T3" fmla="*/ 1 h 58"/>
                    <a:gd name="T4" fmla="*/ 273 w 273"/>
                    <a:gd name="T5" fmla="*/ 7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73" h="58">
                      <a:moveTo>
                        <a:pt x="0" y="58"/>
                      </a:moveTo>
                      <a:cubicBezTo>
                        <a:pt x="47" y="30"/>
                        <a:pt x="94" y="2"/>
                        <a:pt x="139" y="1"/>
                      </a:cubicBezTo>
                      <a:cubicBezTo>
                        <a:pt x="184" y="0"/>
                        <a:pt x="228" y="26"/>
                        <a:pt x="273" y="53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37" name="Freeform 72">
                  <a:extLst>
                    <a:ext uri="{FF2B5EF4-FFF2-40B4-BE49-F238E27FC236}">
                      <a16:creationId xmlns:a16="http://schemas.microsoft.com/office/drawing/2014/main" id="{5785A36B-3DB6-467B-A043-CABCB20E27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79" y="1911"/>
                  <a:ext cx="369" cy="168"/>
                </a:xfrm>
                <a:custGeom>
                  <a:avLst/>
                  <a:gdLst>
                    <a:gd name="T0" fmla="*/ 0 w 369"/>
                    <a:gd name="T1" fmla="*/ 168 h 139"/>
                    <a:gd name="T2" fmla="*/ 158 w 369"/>
                    <a:gd name="T3" fmla="*/ 17 h 139"/>
                    <a:gd name="T4" fmla="*/ 297 w 369"/>
                    <a:gd name="T5" fmla="*/ 64 h 139"/>
                    <a:gd name="T6" fmla="*/ 369 w 369"/>
                    <a:gd name="T7" fmla="*/ 162 h 1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9" h="139">
                      <a:moveTo>
                        <a:pt x="0" y="139"/>
                      </a:moveTo>
                      <a:cubicBezTo>
                        <a:pt x="54" y="83"/>
                        <a:pt x="109" y="28"/>
                        <a:pt x="158" y="14"/>
                      </a:cubicBezTo>
                      <a:cubicBezTo>
                        <a:pt x="207" y="0"/>
                        <a:pt x="262" y="33"/>
                        <a:pt x="297" y="53"/>
                      </a:cubicBezTo>
                      <a:cubicBezTo>
                        <a:pt x="332" y="73"/>
                        <a:pt x="350" y="103"/>
                        <a:pt x="369" y="134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38" name="Freeform 75">
                  <a:extLst>
                    <a:ext uri="{FF2B5EF4-FFF2-40B4-BE49-F238E27FC236}">
                      <a16:creationId xmlns:a16="http://schemas.microsoft.com/office/drawing/2014/main" id="{81679D5C-740A-4BCE-AE9F-39BDFF0326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31" y="1811"/>
                  <a:ext cx="480" cy="268"/>
                </a:xfrm>
                <a:custGeom>
                  <a:avLst/>
                  <a:gdLst>
                    <a:gd name="T0" fmla="*/ 0 w 557"/>
                    <a:gd name="T1" fmla="*/ 268 h 244"/>
                    <a:gd name="T2" fmla="*/ 145 w 557"/>
                    <a:gd name="T3" fmla="*/ 36 h 244"/>
                    <a:gd name="T4" fmla="*/ 340 w 557"/>
                    <a:gd name="T5" fmla="*/ 52 h 244"/>
                    <a:gd name="T6" fmla="*/ 480 w 557"/>
                    <a:gd name="T7" fmla="*/ 263 h 2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57" h="244">
                      <a:moveTo>
                        <a:pt x="0" y="244"/>
                      </a:moveTo>
                      <a:cubicBezTo>
                        <a:pt x="51" y="155"/>
                        <a:pt x="102" y="66"/>
                        <a:pt x="168" y="33"/>
                      </a:cubicBezTo>
                      <a:cubicBezTo>
                        <a:pt x="234" y="0"/>
                        <a:pt x="329" y="13"/>
                        <a:pt x="394" y="47"/>
                      </a:cubicBezTo>
                      <a:cubicBezTo>
                        <a:pt x="459" y="81"/>
                        <a:pt x="508" y="160"/>
                        <a:pt x="557" y="239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39" name="Line 78">
                  <a:extLst>
                    <a:ext uri="{FF2B5EF4-FFF2-40B4-BE49-F238E27FC236}">
                      <a16:creationId xmlns:a16="http://schemas.microsoft.com/office/drawing/2014/main" id="{D96EC620-970D-4BF2-8CCD-7BBE4606794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054" y="1690"/>
                  <a:ext cx="5" cy="37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0" name="Line 79">
                  <a:extLst>
                    <a:ext uri="{FF2B5EF4-FFF2-40B4-BE49-F238E27FC236}">
                      <a16:creationId xmlns:a16="http://schemas.microsoft.com/office/drawing/2014/main" id="{E380E727-A105-4E29-9109-8F0798A1146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4968" y="1690"/>
                  <a:ext cx="5" cy="37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1" name="Freeform 80">
                  <a:extLst>
                    <a:ext uri="{FF2B5EF4-FFF2-40B4-BE49-F238E27FC236}">
                      <a16:creationId xmlns:a16="http://schemas.microsoft.com/office/drawing/2014/main" id="{B71340FE-6322-4A88-9688-98E00AB576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7" y="1700"/>
                  <a:ext cx="125" cy="374"/>
                </a:xfrm>
                <a:custGeom>
                  <a:avLst/>
                  <a:gdLst>
                    <a:gd name="T0" fmla="*/ 0 w 96"/>
                    <a:gd name="T1" fmla="*/ 374 h 374"/>
                    <a:gd name="T2" fmla="*/ 44 w 96"/>
                    <a:gd name="T3" fmla="*/ 153 h 374"/>
                    <a:gd name="T4" fmla="*/ 63 w 96"/>
                    <a:gd name="T5" fmla="*/ 96 h 374"/>
                    <a:gd name="T6" fmla="*/ 125 w 96"/>
                    <a:gd name="T7" fmla="*/ 0 h 3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6" h="374">
                      <a:moveTo>
                        <a:pt x="0" y="374"/>
                      </a:moveTo>
                      <a:cubicBezTo>
                        <a:pt x="13" y="286"/>
                        <a:pt x="26" y="199"/>
                        <a:pt x="34" y="153"/>
                      </a:cubicBezTo>
                      <a:cubicBezTo>
                        <a:pt x="42" y="107"/>
                        <a:pt x="38" y="121"/>
                        <a:pt x="48" y="96"/>
                      </a:cubicBezTo>
                      <a:cubicBezTo>
                        <a:pt x="58" y="71"/>
                        <a:pt x="77" y="35"/>
                        <a:pt x="96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2" name="Freeform 82">
                  <a:extLst>
                    <a:ext uri="{FF2B5EF4-FFF2-40B4-BE49-F238E27FC236}">
                      <a16:creationId xmlns:a16="http://schemas.microsoft.com/office/drawing/2014/main" id="{773F089E-6C6A-4CF4-95A4-1F3CD63FC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8" y="1690"/>
                  <a:ext cx="154" cy="437"/>
                </a:xfrm>
                <a:custGeom>
                  <a:avLst/>
                  <a:gdLst>
                    <a:gd name="T0" fmla="*/ 154 w 159"/>
                    <a:gd name="T1" fmla="*/ 437 h 389"/>
                    <a:gd name="T2" fmla="*/ 38 w 159"/>
                    <a:gd name="T3" fmla="*/ 356 h 389"/>
                    <a:gd name="T4" fmla="*/ 0 w 159"/>
                    <a:gd name="T5" fmla="*/ 0 h 38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9" h="389">
                      <a:moveTo>
                        <a:pt x="159" y="389"/>
                      </a:moveTo>
                      <a:cubicBezTo>
                        <a:pt x="112" y="385"/>
                        <a:pt x="66" y="382"/>
                        <a:pt x="39" y="317"/>
                      </a:cubicBezTo>
                      <a:cubicBezTo>
                        <a:pt x="12" y="252"/>
                        <a:pt x="6" y="126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3" name="Freeform 83">
                  <a:extLst>
                    <a:ext uri="{FF2B5EF4-FFF2-40B4-BE49-F238E27FC236}">
                      <a16:creationId xmlns:a16="http://schemas.microsoft.com/office/drawing/2014/main" id="{27942806-C547-4D4C-BEEC-0676910E1A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63" y="1689"/>
                  <a:ext cx="57" cy="389"/>
                </a:xfrm>
                <a:custGeom>
                  <a:avLst/>
                  <a:gdLst>
                    <a:gd name="T0" fmla="*/ 57 w 62"/>
                    <a:gd name="T1" fmla="*/ 389 h 369"/>
                    <a:gd name="T2" fmla="*/ 8 w 62"/>
                    <a:gd name="T3" fmla="*/ 324 h 369"/>
                    <a:gd name="T4" fmla="*/ 8 w 62"/>
                    <a:gd name="T5" fmla="*/ 0 h 36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369">
                      <a:moveTo>
                        <a:pt x="62" y="369"/>
                      </a:moveTo>
                      <a:cubicBezTo>
                        <a:pt x="40" y="368"/>
                        <a:pt x="18" y="368"/>
                        <a:pt x="9" y="307"/>
                      </a:cubicBezTo>
                      <a:cubicBezTo>
                        <a:pt x="0" y="246"/>
                        <a:pt x="4" y="123"/>
                        <a:pt x="9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4" name="Line 86">
                  <a:extLst>
                    <a:ext uri="{FF2B5EF4-FFF2-40B4-BE49-F238E27FC236}">
                      <a16:creationId xmlns:a16="http://schemas.microsoft.com/office/drawing/2014/main" id="{C1613549-DFEF-4646-B856-AC336CB862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702" y="1696"/>
                  <a:ext cx="5" cy="37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5" name="Line 87">
                  <a:extLst>
                    <a:ext uri="{FF2B5EF4-FFF2-40B4-BE49-F238E27FC236}">
                      <a16:creationId xmlns:a16="http://schemas.microsoft.com/office/drawing/2014/main" id="{F5D8F113-D82E-484D-AC3C-F97F4FA725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5788" y="1696"/>
                  <a:ext cx="5" cy="37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6" name="Freeform 88">
                  <a:extLst>
                    <a:ext uri="{FF2B5EF4-FFF2-40B4-BE49-F238E27FC236}">
                      <a16:creationId xmlns:a16="http://schemas.microsoft.com/office/drawing/2014/main" id="{995AE025-EC47-4BAD-8091-AD5085BF7B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539" y="1706"/>
                  <a:ext cx="125" cy="374"/>
                </a:xfrm>
                <a:custGeom>
                  <a:avLst/>
                  <a:gdLst>
                    <a:gd name="T0" fmla="*/ 0 w 96"/>
                    <a:gd name="T1" fmla="*/ 374 h 374"/>
                    <a:gd name="T2" fmla="*/ 44 w 96"/>
                    <a:gd name="T3" fmla="*/ 153 h 374"/>
                    <a:gd name="T4" fmla="*/ 63 w 96"/>
                    <a:gd name="T5" fmla="*/ 96 h 374"/>
                    <a:gd name="T6" fmla="*/ 125 w 96"/>
                    <a:gd name="T7" fmla="*/ 0 h 3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6" h="374">
                      <a:moveTo>
                        <a:pt x="0" y="374"/>
                      </a:moveTo>
                      <a:cubicBezTo>
                        <a:pt x="13" y="286"/>
                        <a:pt x="26" y="199"/>
                        <a:pt x="34" y="153"/>
                      </a:cubicBezTo>
                      <a:cubicBezTo>
                        <a:pt x="42" y="107"/>
                        <a:pt x="38" y="121"/>
                        <a:pt x="48" y="96"/>
                      </a:cubicBezTo>
                      <a:cubicBezTo>
                        <a:pt x="58" y="71"/>
                        <a:pt x="77" y="35"/>
                        <a:pt x="96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7" name="Freeform 89">
                  <a:extLst>
                    <a:ext uri="{FF2B5EF4-FFF2-40B4-BE49-F238E27FC236}">
                      <a16:creationId xmlns:a16="http://schemas.microsoft.com/office/drawing/2014/main" id="{9A8D7C29-E09A-4076-A191-F6DDF8A46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869" y="1696"/>
                  <a:ext cx="154" cy="437"/>
                </a:xfrm>
                <a:custGeom>
                  <a:avLst/>
                  <a:gdLst>
                    <a:gd name="T0" fmla="*/ 154 w 159"/>
                    <a:gd name="T1" fmla="*/ 437 h 389"/>
                    <a:gd name="T2" fmla="*/ 38 w 159"/>
                    <a:gd name="T3" fmla="*/ 356 h 389"/>
                    <a:gd name="T4" fmla="*/ 0 w 159"/>
                    <a:gd name="T5" fmla="*/ 0 h 38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9" h="389">
                      <a:moveTo>
                        <a:pt x="159" y="389"/>
                      </a:moveTo>
                      <a:cubicBezTo>
                        <a:pt x="112" y="385"/>
                        <a:pt x="66" y="382"/>
                        <a:pt x="39" y="317"/>
                      </a:cubicBezTo>
                      <a:cubicBezTo>
                        <a:pt x="12" y="252"/>
                        <a:pt x="6" y="126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8" name="Freeform 90">
                  <a:extLst>
                    <a:ext uri="{FF2B5EF4-FFF2-40B4-BE49-F238E27FC236}">
                      <a16:creationId xmlns:a16="http://schemas.microsoft.com/office/drawing/2014/main" id="{412B779A-4D17-4F89-8D3B-360D87EF52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5841" y="1695"/>
                  <a:ext cx="57" cy="389"/>
                </a:xfrm>
                <a:custGeom>
                  <a:avLst/>
                  <a:gdLst>
                    <a:gd name="T0" fmla="*/ 57 w 62"/>
                    <a:gd name="T1" fmla="*/ 389 h 369"/>
                    <a:gd name="T2" fmla="*/ 8 w 62"/>
                    <a:gd name="T3" fmla="*/ 324 h 369"/>
                    <a:gd name="T4" fmla="*/ 8 w 62"/>
                    <a:gd name="T5" fmla="*/ 0 h 36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369">
                      <a:moveTo>
                        <a:pt x="62" y="369"/>
                      </a:moveTo>
                      <a:cubicBezTo>
                        <a:pt x="40" y="368"/>
                        <a:pt x="18" y="368"/>
                        <a:pt x="9" y="307"/>
                      </a:cubicBezTo>
                      <a:cubicBezTo>
                        <a:pt x="0" y="246"/>
                        <a:pt x="4" y="123"/>
                        <a:pt x="9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49" name="Line 93">
                  <a:extLst>
                    <a:ext uri="{FF2B5EF4-FFF2-40B4-BE49-F238E27FC236}">
                      <a16:creationId xmlns:a16="http://schemas.microsoft.com/office/drawing/2014/main" id="{69E22792-9285-4314-A5BE-534D0286E69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228" y="2141"/>
                  <a:ext cx="307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0" name="Freeform 94">
                  <a:extLst>
                    <a:ext uri="{FF2B5EF4-FFF2-40B4-BE49-F238E27FC236}">
                      <a16:creationId xmlns:a16="http://schemas.microsoft.com/office/drawing/2014/main" id="{73EE738C-0A9A-4921-A0F7-F64ADF231D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237" y="2175"/>
                  <a:ext cx="273" cy="77"/>
                </a:xfrm>
                <a:custGeom>
                  <a:avLst/>
                  <a:gdLst>
                    <a:gd name="T0" fmla="*/ 0 w 273"/>
                    <a:gd name="T1" fmla="*/ 77 h 58"/>
                    <a:gd name="T2" fmla="*/ 139 w 273"/>
                    <a:gd name="T3" fmla="*/ 1 h 58"/>
                    <a:gd name="T4" fmla="*/ 273 w 273"/>
                    <a:gd name="T5" fmla="*/ 70 h 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73" h="58">
                      <a:moveTo>
                        <a:pt x="0" y="58"/>
                      </a:moveTo>
                      <a:cubicBezTo>
                        <a:pt x="47" y="30"/>
                        <a:pt x="94" y="2"/>
                        <a:pt x="139" y="1"/>
                      </a:cubicBezTo>
                      <a:cubicBezTo>
                        <a:pt x="184" y="0"/>
                        <a:pt x="228" y="26"/>
                        <a:pt x="273" y="53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1" name="Freeform 95">
                  <a:extLst>
                    <a:ext uri="{FF2B5EF4-FFF2-40B4-BE49-F238E27FC236}">
                      <a16:creationId xmlns:a16="http://schemas.microsoft.com/office/drawing/2014/main" id="{1FBA505F-555A-4C53-ADDE-E86983C41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179" y="2203"/>
                  <a:ext cx="369" cy="168"/>
                </a:xfrm>
                <a:custGeom>
                  <a:avLst/>
                  <a:gdLst>
                    <a:gd name="T0" fmla="*/ 0 w 369"/>
                    <a:gd name="T1" fmla="*/ 168 h 139"/>
                    <a:gd name="T2" fmla="*/ 158 w 369"/>
                    <a:gd name="T3" fmla="*/ 17 h 139"/>
                    <a:gd name="T4" fmla="*/ 297 w 369"/>
                    <a:gd name="T5" fmla="*/ 64 h 139"/>
                    <a:gd name="T6" fmla="*/ 369 w 369"/>
                    <a:gd name="T7" fmla="*/ 162 h 13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69" h="139">
                      <a:moveTo>
                        <a:pt x="0" y="139"/>
                      </a:moveTo>
                      <a:cubicBezTo>
                        <a:pt x="54" y="83"/>
                        <a:pt x="109" y="28"/>
                        <a:pt x="158" y="14"/>
                      </a:cubicBezTo>
                      <a:cubicBezTo>
                        <a:pt x="207" y="0"/>
                        <a:pt x="262" y="33"/>
                        <a:pt x="297" y="53"/>
                      </a:cubicBezTo>
                      <a:cubicBezTo>
                        <a:pt x="332" y="73"/>
                        <a:pt x="350" y="103"/>
                        <a:pt x="369" y="134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2" name="Freeform 96">
                  <a:extLst>
                    <a:ext uri="{FF2B5EF4-FFF2-40B4-BE49-F238E27FC236}">
                      <a16:creationId xmlns:a16="http://schemas.microsoft.com/office/drawing/2014/main" id="{53771011-3A7A-45C1-AD25-36951BD445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131" y="2203"/>
                  <a:ext cx="480" cy="268"/>
                </a:xfrm>
                <a:custGeom>
                  <a:avLst/>
                  <a:gdLst>
                    <a:gd name="T0" fmla="*/ 0 w 557"/>
                    <a:gd name="T1" fmla="*/ 268 h 244"/>
                    <a:gd name="T2" fmla="*/ 145 w 557"/>
                    <a:gd name="T3" fmla="*/ 36 h 244"/>
                    <a:gd name="T4" fmla="*/ 340 w 557"/>
                    <a:gd name="T5" fmla="*/ 52 h 244"/>
                    <a:gd name="T6" fmla="*/ 480 w 557"/>
                    <a:gd name="T7" fmla="*/ 263 h 24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557" h="244">
                      <a:moveTo>
                        <a:pt x="0" y="244"/>
                      </a:moveTo>
                      <a:cubicBezTo>
                        <a:pt x="51" y="155"/>
                        <a:pt x="102" y="66"/>
                        <a:pt x="168" y="33"/>
                      </a:cubicBezTo>
                      <a:cubicBezTo>
                        <a:pt x="234" y="0"/>
                        <a:pt x="329" y="13"/>
                        <a:pt x="394" y="47"/>
                      </a:cubicBezTo>
                      <a:cubicBezTo>
                        <a:pt x="459" y="81"/>
                        <a:pt x="508" y="160"/>
                        <a:pt x="557" y="239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3" name="Line 98">
                  <a:extLst>
                    <a:ext uri="{FF2B5EF4-FFF2-40B4-BE49-F238E27FC236}">
                      <a16:creationId xmlns:a16="http://schemas.microsoft.com/office/drawing/2014/main" id="{C8EA8A34-DDED-4B37-9FAE-883A25AFFD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54" y="2213"/>
                  <a:ext cx="5" cy="37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4" name="Line 99">
                  <a:extLst>
                    <a:ext uri="{FF2B5EF4-FFF2-40B4-BE49-F238E27FC236}">
                      <a16:creationId xmlns:a16="http://schemas.microsoft.com/office/drawing/2014/main" id="{7C56B36F-1299-4150-971F-AD662ABB94F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68" y="2213"/>
                  <a:ext cx="5" cy="37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5" name="Freeform 100">
                  <a:extLst>
                    <a:ext uri="{FF2B5EF4-FFF2-40B4-BE49-F238E27FC236}">
                      <a16:creationId xmlns:a16="http://schemas.microsoft.com/office/drawing/2014/main" id="{37F174FD-51A0-45D0-BE38-76253403F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097" y="2208"/>
                  <a:ext cx="125" cy="374"/>
                </a:xfrm>
                <a:custGeom>
                  <a:avLst/>
                  <a:gdLst>
                    <a:gd name="T0" fmla="*/ 0 w 96"/>
                    <a:gd name="T1" fmla="*/ 374 h 374"/>
                    <a:gd name="T2" fmla="*/ 44 w 96"/>
                    <a:gd name="T3" fmla="*/ 153 h 374"/>
                    <a:gd name="T4" fmla="*/ 63 w 96"/>
                    <a:gd name="T5" fmla="*/ 96 h 374"/>
                    <a:gd name="T6" fmla="*/ 125 w 96"/>
                    <a:gd name="T7" fmla="*/ 0 h 3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6" h="374">
                      <a:moveTo>
                        <a:pt x="0" y="374"/>
                      </a:moveTo>
                      <a:cubicBezTo>
                        <a:pt x="13" y="286"/>
                        <a:pt x="26" y="199"/>
                        <a:pt x="34" y="153"/>
                      </a:cubicBezTo>
                      <a:cubicBezTo>
                        <a:pt x="42" y="107"/>
                        <a:pt x="38" y="121"/>
                        <a:pt x="48" y="96"/>
                      </a:cubicBezTo>
                      <a:cubicBezTo>
                        <a:pt x="58" y="71"/>
                        <a:pt x="77" y="35"/>
                        <a:pt x="96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6" name="Freeform 101">
                  <a:extLst>
                    <a:ext uri="{FF2B5EF4-FFF2-40B4-BE49-F238E27FC236}">
                      <a16:creationId xmlns:a16="http://schemas.microsoft.com/office/drawing/2014/main" id="{C6768C58-8EB0-4149-9508-45030C6DAB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738" y="2155"/>
                  <a:ext cx="154" cy="437"/>
                </a:xfrm>
                <a:custGeom>
                  <a:avLst/>
                  <a:gdLst>
                    <a:gd name="T0" fmla="*/ 154 w 159"/>
                    <a:gd name="T1" fmla="*/ 437 h 389"/>
                    <a:gd name="T2" fmla="*/ 38 w 159"/>
                    <a:gd name="T3" fmla="*/ 356 h 389"/>
                    <a:gd name="T4" fmla="*/ 0 w 159"/>
                    <a:gd name="T5" fmla="*/ 0 h 38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9" h="389">
                      <a:moveTo>
                        <a:pt x="159" y="389"/>
                      </a:moveTo>
                      <a:cubicBezTo>
                        <a:pt x="112" y="385"/>
                        <a:pt x="66" y="382"/>
                        <a:pt x="39" y="317"/>
                      </a:cubicBezTo>
                      <a:cubicBezTo>
                        <a:pt x="12" y="252"/>
                        <a:pt x="6" y="126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7" name="Freeform 102">
                  <a:extLst>
                    <a:ext uri="{FF2B5EF4-FFF2-40B4-BE49-F238E27FC236}">
                      <a16:creationId xmlns:a16="http://schemas.microsoft.com/office/drawing/2014/main" id="{99A21696-A9B9-44AE-AFBC-CC76ADDD7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4863" y="2204"/>
                  <a:ext cx="57" cy="389"/>
                </a:xfrm>
                <a:custGeom>
                  <a:avLst/>
                  <a:gdLst>
                    <a:gd name="T0" fmla="*/ 57 w 62"/>
                    <a:gd name="T1" fmla="*/ 389 h 369"/>
                    <a:gd name="T2" fmla="*/ 8 w 62"/>
                    <a:gd name="T3" fmla="*/ 324 h 369"/>
                    <a:gd name="T4" fmla="*/ 8 w 62"/>
                    <a:gd name="T5" fmla="*/ 0 h 36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369">
                      <a:moveTo>
                        <a:pt x="62" y="369"/>
                      </a:moveTo>
                      <a:cubicBezTo>
                        <a:pt x="40" y="368"/>
                        <a:pt x="18" y="368"/>
                        <a:pt x="9" y="307"/>
                      </a:cubicBezTo>
                      <a:cubicBezTo>
                        <a:pt x="0" y="246"/>
                        <a:pt x="4" y="123"/>
                        <a:pt x="9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8" name="Line 104">
                  <a:extLst>
                    <a:ext uri="{FF2B5EF4-FFF2-40B4-BE49-F238E27FC236}">
                      <a16:creationId xmlns:a16="http://schemas.microsoft.com/office/drawing/2014/main" id="{E9640357-FF8F-4395-B0DE-D5D1EF4D6EA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17" y="2202"/>
                  <a:ext cx="5" cy="37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59" name="Line 105">
                  <a:extLst>
                    <a:ext uri="{FF2B5EF4-FFF2-40B4-BE49-F238E27FC236}">
                      <a16:creationId xmlns:a16="http://schemas.microsoft.com/office/drawing/2014/main" id="{FACD6F22-7F4B-40B3-AABD-65A4DEB64A6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5793" y="2202"/>
                  <a:ext cx="5" cy="379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60" name="Freeform 106">
                  <a:extLst>
                    <a:ext uri="{FF2B5EF4-FFF2-40B4-BE49-F238E27FC236}">
                      <a16:creationId xmlns:a16="http://schemas.microsoft.com/office/drawing/2014/main" id="{E5A9CB20-5644-4F93-A51A-05F51ED98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5539" y="2202"/>
                  <a:ext cx="125" cy="374"/>
                </a:xfrm>
                <a:custGeom>
                  <a:avLst/>
                  <a:gdLst>
                    <a:gd name="T0" fmla="*/ 0 w 96"/>
                    <a:gd name="T1" fmla="*/ 374 h 374"/>
                    <a:gd name="T2" fmla="*/ 44 w 96"/>
                    <a:gd name="T3" fmla="*/ 153 h 374"/>
                    <a:gd name="T4" fmla="*/ 63 w 96"/>
                    <a:gd name="T5" fmla="*/ 96 h 374"/>
                    <a:gd name="T6" fmla="*/ 125 w 96"/>
                    <a:gd name="T7" fmla="*/ 0 h 3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6" h="374">
                      <a:moveTo>
                        <a:pt x="0" y="374"/>
                      </a:moveTo>
                      <a:cubicBezTo>
                        <a:pt x="13" y="286"/>
                        <a:pt x="26" y="199"/>
                        <a:pt x="34" y="153"/>
                      </a:cubicBezTo>
                      <a:cubicBezTo>
                        <a:pt x="42" y="107"/>
                        <a:pt x="38" y="121"/>
                        <a:pt x="48" y="96"/>
                      </a:cubicBezTo>
                      <a:cubicBezTo>
                        <a:pt x="58" y="71"/>
                        <a:pt x="77" y="35"/>
                        <a:pt x="96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61" name="Freeform 107">
                  <a:extLst>
                    <a:ext uri="{FF2B5EF4-FFF2-40B4-BE49-F238E27FC236}">
                      <a16:creationId xmlns:a16="http://schemas.microsoft.com/office/drawing/2014/main" id="{77115835-281B-4D01-94E1-3F8C47292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5864" y="2169"/>
                  <a:ext cx="154" cy="437"/>
                </a:xfrm>
                <a:custGeom>
                  <a:avLst/>
                  <a:gdLst>
                    <a:gd name="T0" fmla="*/ 154 w 159"/>
                    <a:gd name="T1" fmla="*/ 437 h 389"/>
                    <a:gd name="T2" fmla="*/ 38 w 159"/>
                    <a:gd name="T3" fmla="*/ 356 h 389"/>
                    <a:gd name="T4" fmla="*/ 0 w 159"/>
                    <a:gd name="T5" fmla="*/ 0 h 38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9" h="389">
                      <a:moveTo>
                        <a:pt x="159" y="389"/>
                      </a:moveTo>
                      <a:cubicBezTo>
                        <a:pt x="112" y="385"/>
                        <a:pt x="66" y="382"/>
                        <a:pt x="39" y="317"/>
                      </a:cubicBezTo>
                      <a:cubicBezTo>
                        <a:pt x="12" y="252"/>
                        <a:pt x="6" y="126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62" name="Freeform 108">
                  <a:extLst>
                    <a:ext uri="{FF2B5EF4-FFF2-40B4-BE49-F238E27FC236}">
                      <a16:creationId xmlns:a16="http://schemas.microsoft.com/office/drawing/2014/main" id="{DEF14DB7-90BE-47C2-8587-736D6430B4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 flipV="1">
                  <a:off x="5836" y="2203"/>
                  <a:ext cx="57" cy="389"/>
                </a:xfrm>
                <a:custGeom>
                  <a:avLst/>
                  <a:gdLst>
                    <a:gd name="T0" fmla="*/ 57 w 62"/>
                    <a:gd name="T1" fmla="*/ 389 h 369"/>
                    <a:gd name="T2" fmla="*/ 8 w 62"/>
                    <a:gd name="T3" fmla="*/ 324 h 369"/>
                    <a:gd name="T4" fmla="*/ 8 w 62"/>
                    <a:gd name="T5" fmla="*/ 0 h 36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2" h="369">
                      <a:moveTo>
                        <a:pt x="62" y="369"/>
                      </a:moveTo>
                      <a:cubicBezTo>
                        <a:pt x="40" y="368"/>
                        <a:pt x="18" y="368"/>
                        <a:pt x="9" y="307"/>
                      </a:cubicBezTo>
                      <a:cubicBezTo>
                        <a:pt x="0" y="246"/>
                        <a:pt x="4" y="123"/>
                        <a:pt x="9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</p:grpSp>
          <p:sp>
            <p:nvSpPr>
              <p:cNvPr id="24625" name="Text Box 151">
                <a:extLst>
                  <a:ext uri="{FF2B5EF4-FFF2-40B4-BE49-F238E27FC236}">
                    <a16:creationId xmlns:a16="http://schemas.microsoft.com/office/drawing/2014/main" id="{EA1A5F67-BC86-45A7-AA72-8FE39A65BDE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32" y="1980"/>
                <a:ext cx="24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5939">
                    <a:ea typeface="宋体" panose="02010600030101010101" pitchFamily="2" charset="-122"/>
                  </a:rPr>
                  <a:t>+</a:t>
                </a:r>
              </a:p>
            </p:txBody>
          </p:sp>
          <p:sp>
            <p:nvSpPr>
              <p:cNvPr id="24626" name="Text Box 152">
                <a:extLst>
                  <a:ext uri="{FF2B5EF4-FFF2-40B4-BE49-F238E27FC236}">
                    <a16:creationId xmlns:a16="http://schemas.microsoft.com/office/drawing/2014/main" id="{2563FB7B-22DE-4098-9F70-8C0C3C2013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4" y="1955"/>
                <a:ext cx="19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5939">
                    <a:ea typeface="宋体" panose="02010600030101010101" pitchFamily="2" charset="-122"/>
                  </a:rPr>
                  <a:t>-</a:t>
                </a:r>
              </a:p>
            </p:txBody>
          </p:sp>
          <p:sp>
            <p:nvSpPr>
              <p:cNvPr id="24627" name="Text Box 153">
                <a:extLst>
                  <a:ext uri="{FF2B5EF4-FFF2-40B4-BE49-F238E27FC236}">
                    <a16:creationId xmlns:a16="http://schemas.microsoft.com/office/drawing/2014/main" id="{4CD5C892-8862-4907-9C73-9F0809412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6" y="1529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2647">
                    <a:ea typeface="宋体" panose="02010600030101010101" pitchFamily="2" charset="-122"/>
                  </a:rPr>
                  <a:t>0</a:t>
                </a:r>
              </a:p>
            </p:txBody>
          </p:sp>
          <p:sp>
            <p:nvSpPr>
              <p:cNvPr id="24628" name="Text Box 154">
                <a:extLst>
                  <a:ext uri="{FF2B5EF4-FFF2-40B4-BE49-F238E27FC236}">
                    <a16:creationId xmlns:a16="http://schemas.microsoft.com/office/drawing/2014/main" id="{47079BEC-EA51-4A38-BD18-8B7DF1B698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0" y="2517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2647">
                    <a:ea typeface="宋体" panose="02010600030101010101" pitchFamily="2" charset="-122"/>
                  </a:rPr>
                  <a:t>0</a:t>
                </a:r>
              </a:p>
            </p:txBody>
          </p:sp>
        </p:grpSp>
        <p:sp>
          <p:nvSpPr>
            <p:cNvPr id="24623" name="Text Box 165">
              <a:extLst>
                <a:ext uri="{FF2B5EF4-FFF2-40B4-BE49-F238E27FC236}">
                  <a16:creationId xmlns:a16="http://schemas.microsoft.com/office/drawing/2014/main" id="{3AFA5273-2DA4-4872-B2C3-6282CC34E2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0" y="3127"/>
              <a:ext cx="1488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647" dirty="0">
                  <a:solidFill>
                    <a:schemeClr val="bg1"/>
                  </a:solidFill>
                  <a:ea typeface="宋体" panose="02010600030101010101" pitchFamily="2" charset="-122"/>
                </a:rPr>
                <a:t>Differential </a:t>
              </a:r>
              <a:r>
                <a:rPr lang="en-US" altLang="zh-CN" sz="2647" dirty="0" err="1">
                  <a:solidFill>
                    <a:schemeClr val="bg1"/>
                  </a:solidFill>
                  <a:ea typeface="宋体" panose="02010600030101010101" pitchFamily="2" charset="-122"/>
                </a:rPr>
                <a:t>Stripline</a:t>
              </a:r>
              <a:endParaRPr lang="en-US" altLang="zh-CN" sz="2647" dirty="0">
                <a:solidFill>
                  <a:schemeClr val="bg1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24581" name="Group 167">
            <a:extLst>
              <a:ext uri="{FF2B5EF4-FFF2-40B4-BE49-F238E27FC236}">
                <a16:creationId xmlns:a16="http://schemas.microsoft.com/office/drawing/2014/main" id="{0F6BC34F-B171-4CC4-83A8-DD49D74C3E04}"/>
              </a:ext>
            </a:extLst>
          </p:cNvPr>
          <p:cNvGrpSpPr>
            <a:grpSpLocks/>
          </p:cNvGrpSpPr>
          <p:nvPr/>
        </p:nvGrpSpPr>
        <p:grpSpPr bwMode="auto">
          <a:xfrm>
            <a:off x="11450217" y="2989871"/>
            <a:ext cx="3708447" cy="2842792"/>
            <a:chOff x="4449" y="1534"/>
            <a:chExt cx="1765" cy="1353"/>
          </a:xfrm>
        </p:grpSpPr>
        <p:grpSp>
          <p:nvGrpSpPr>
            <p:cNvPr id="24585" name="Group 160">
              <a:extLst>
                <a:ext uri="{FF2B5EF4-FFF2-40B4-BE49-F238E27FC236}">
                  <a16:creationId xmlns:a16="http://schemas.microsoft.com/office/drawing/2014/main" id="{02B2B9B3-0C6B-437E-A2B8-834E155AF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49" y="1793"/>
              <a:ext cx="1765" cy="1094"/>
              <a:chOff x="4459" y="420"/>
              <a:chExt cx="1765" cy="1094"/>
            </a:xfrm>
          </p:grpSpPr>
          <p:grpSp>
            <p:nvGrpSpPr>
              <p:cNvPr id="24587" name="Group 146">
                <a:extLst>
                  <a:ext uri="{FF2B5EF4-FFF2-40B4-BE49-F238E27FC236}">
                    <a16:creationId xmlns:a16="http://schemas.microsoft.com/office/drawing/2014/main" id="{D935A2BF-ACBC-4901-BE3E-E7272B0B62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59" y="420"/>
                <a:ext cx="1765" cy="1001"/>
                <a:chOff x="4459" y="420"/>
                <a:chExt cx="1765" cy="1001"/>
              </a:xfrm>
            </p:grpSpPr>
            <p:sp>
              <p:nvSpPr>
                <p:cNvPr id="24591" name="Rectangle 38">
                  <a:extLst>
                    <a:ext uri="{FF2B5EF4-FFF2-40B4-BE49-F238E27FC236}">
                      <a16:creationId xmlns:a16="http://schemas.microsoft.com/office/drawing/2014/main" id="{4153ACCC-09CA-4969-93BE-CD14638F04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7" y="801"/>
                  <a:ext cx="1740" cy="234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592" name="Rectangle 39">
                  <a:extLst>
                    <a:ext uri="{FF2B5EF4-FFF2-40B4-BE49-F238E27FC236}">
                      <a16:creationId xmlns:a16="http://schemas.microsoft.com/office/drawing/2014/main" id="{C1221A52-D3B4-438A-BD5F-BBAD901B3A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67" y="1030"/>
                  <a:ext cx="1748" cy="339"/>
                </a:xfrm>
                <a:prstGeom prst="rect">
                  <a:avLst/>
                </a:prstGeom>
                <a:solidFill>
                  <a:srgbClr val="FFCC99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chemeClr val="tx1"/>
                      </a:solidFill>
                      <a:prstDash val="dash"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593" name="Rectangle 40">
                  <a:extLst>
                    <a:ext uri="{FF2B5EF4-FFF2-40B4-BE49-F238E27FC236}">
                      <a16:creationId xmlns:a16="http://schemas.microsoft.com/office/drawing/2014/main" id="{F025F181-E9C4-46A5-897D-6921233CAA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922" y="974"/>
                  <a:ext cx="293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594" name="Rectangle 42">
                  <a:extLst>
                    <a:ext uri="{FF2B5EF4-FFF2-40B4-BE49-F238E27FC236}">
                      <a16:creationId xmlns:a16="http://schemas.microsoft.com/office/drawing/2014/main" id="{C3485236-4351-40D2-AAFA-72C974C40C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59" y="1359"/>
                  <a:ext cx="1765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595" name="Rectangle 51">
                  <a:extLst>
                    <a:ext uri="{FF2B5EF4-FFF2-40B4-BE49-F238E27FC236}">
                      <a16:creationId xmlns:a16="http://schemas.microsoft.com/office/drawing/2014/main" id="{D26FA0D1-0069-4108-ADCD-11E7A3666F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1" y="973"/>
                  <a:ext cx="293" cy="6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pPr eaLnBrk="1" hangingPunct="1"/>
                  <a:endParaRPr lang="en-US" altLang="en-US" sz="5939"/>
                </a:p>
              </p:txBody>
            </p:sp>
            <p:sp>
              <p:nvSpPr>
                <p:cNvPr id="24596" name="Line 110">
                  <a:extLst>
                    <a:ext uri="{FF2B5EF4-FFF2-40B4-BE49-F238E27FC236}">
                      <a16:creationId xmlns:a16="http://schemas.microsoft.com/office/drawing/2014/main" id="{939299BE-8320-4452-A527-CD3266E600E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27" y="1008"/>
                  <a:ext cx="312" cy="0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597" name="Freeform 111">
                  <a:extLst>
                    <a:ext uri="{FF2B5EF4-FFF2-40B4-BE49-F238E27FC236}">
                      <a16:creationId xmlns:a16="http://schemas.microsoft.com/office/drawing/2014/main" id="{2B06094E-F8B0-4197-B34E-DCD7DF2947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37" y="1041"/>
                  <a:ext cx="292" cy="45"/>
                </a:xfrm>
                <a:custGeom>
                  <a:avLst/>
                  <a:gdLst>
                    <a:gd name="T0" fmla="*/ 0 w 292"/>
                    <a:gd name="T1" fmla="*/ 10 h 45"/>
                    <a:gd name="T2" fmla="*/ 139 w 292"/>
                    <a:gd name="T3" fmla="*/ 43 h 45"/>
                    <a:gd name="T4" fmla="*/ 292 w 292"/>
                    <a:gd name="T5" fmla="*/ 0 h 4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92" h="45">
                      <a:moveTo>
                        <a:pt x="0" y="10"/>
                      </a:moveTo>
                      <a:cubicBezTo>
                        <a:pt x="45" y="27"/>
                        <a:pt x="90" y="45"/>
                        <a:pt x="139" y="43"/>
                      </a:cubicBezTo>
                      <a:cubicBezTo>
                        <a:pt x="188" y="41"/>
                        <a:pt x="240" y="20"/>
                        <a:pt x="292" y="0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598" name="Freeform 112">
                  <a:extLst>
                    <a:ext uri="{FF2B5EF4-FFF2-40B4-BE49-F238E27FC236}">
                      <a16:creationId xmlns:a16="http://schemas.microsoft.com/office/drawing/2014/main" id="{EDF729E4-1E3D-4634-97FF-A25FCA1B98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3" y="1056"/>
                  <a:ext cx="346" cy="126"/>
                </a:xfrm>
                <a:custGeom>
                  <a:avLst/>
                  <a:gdLst>
                    <a:gd name="T0" fmla="*/ 0 w 346"/>
                    <a:gd name="T1" fmla="*/ 0 h 126"/>
                    <a:gd name="T2" fmla="*/ 178 w 346"/>
                    <a:gd name="T3" fmla="*/ 124 h 126"/>
                    <a:gd name="T4" fmla="*/ 346 w 346"/>
                    <a:gd name="T5" fmla="*/ 14 h 126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46" h="126">
                      <a:moveTo>
                        <a:pt x="0" y="0"/>
                      </a:moveTo>
                      <a:cubicBezTo>
                        <a:pt x="60" y="61"/>
                        <a:pt x="120" y="122"/>
                        <a:pt x="178" y="124"/>
                      </a:cubicBezTo>
                      <a:cubicBezTo>
                        <a:pt x="236" y="126"/>
                        <a:pt x="291" y="70"/>
                        <a:pt x="346" y="14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599" name="Freeform 113">
                  <a:extLst>
                    <a:ext uri="{FF2B5EF4-FFF2-40B4-BE49-F238E27FC236}">
                      <a16:creationId xmlns:a16="http://schemas.microsoft.com/office/drawing/2014/main" id="{4F1A406D-E690-4743-9989-A60E187A1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54" y="1060"/>
                  <a:ext cx="441" cy="250"/>
                </a:xfrm>
                <a:custGeom>
                  <a:avLst/>
                  <a:gdLst>
                    <a:gd name="T0" fmla="*/ 0 w 408"/>
                    <a:gd name="T1" fmla="*/ 0 h 274"/>
                    <a:gd name="T2" fmla="*/ 182 w 408"/>
                    <a:gd name="T3" fmla="*/ 214 h 274"/>
                    <a:gd name="T4" fmla="*/ 322 w 408"/>
                    <a:gd name="T5" fmla="*/ 214 h 274"/>
                    <a:gd name="T6" fmla="*/ 441 w 408"/>
                    <a:gd name="T7" fmla="*/ 13 h 2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08" h="274">
                      <a:moveTo>
                        <a:pt x="0" y="0"/>
                      </a:moveTo>
                      <a:cubicBezTo>
                        <a:pt x="59" y="98"/>
                        <a:pt x="118" y="196"/>
                        <a:pt x="168" y="235"/>
                      </a:cubicBezTo>
                      <a:cubicBezTo>
                        <a:pt x="218" y="274"/>
                        <a:pt x="258" y="272"/>
                        <a:pt x="298" y="235"/>
                      </a:cubicBezTo>
                      <a:cubicBezTo>
                        <a:pt x="338" y="198"/>
                        <a:pt x="373" y="106"/>
                        <a:pt x="408" y="14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0" name="Freeform 114">
                  <a:extLst>
                    <a:ext uri="{FF2B5EF4-FFF2-40B4-BE49-F238E27FC236}">
                      <a16:creationId xmlns:a16="http://schemas.microsoft.com/office/drawing/2014/main" id="{E763659B-E94E-4417-B408-BBE04F26A1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7" y="946"/>
                  <a:ext cx="308" cy="19"/>
                </a:xfrm>
                <a:custGeom>
                  <a:avLst/>
                  <a:gdLst>
                    <a:gd name="T0" fmla="*/ 0 w 308"/>
                    <a:gd name="T1" fmla="*/ 19 h 19"/>
                    <a:gd name="T2" fmla="*/ 168 w 308"/>
                    <a:gd name="T3" fmla="*/ 0 h 19"/>
                    <a:gd name="T4" fmla="*/ 308 w 308"/>
                    <a:gd name="T5" fmla="*/ 19 h 1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08" h="19">
                      <a:moveTo>
                        <a:pt x="0" y="19"/>
                      </a:moveTo>
                      <a:cubicBezTo>
                        <a:pt x="58" y="9"/>
                        <a:pt x="117" y="0"/>
                        <a:pt x="168" y="0"/>
                      </a:cubicBezTo>
                      <a:cubicBezTo>
                        <a:pt x="219" y="0"/>
                        <a:pt x="263" y="9"/>
                        <a:pt x="308" y="19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1" name="Freeform 115">
                  <a:extLst>
                    <a:ext uri="{FF2B5EF4-FFF2-40B4-BE49-F238E27FC236}">
                      <a16:creationId xmlns:a16="http://schemas.microsoft.com/office/drawing/2014/main" id="{E48F1313-AB32-454C-87A6-CE60DF7EC4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3" y="864"/>
                  <a:ext cx="360" cy="77"/>
                </a:xfrm>
                <a:custGeom>
                  <a:avLst/>
                  <a:gdLst>
                    <a:gd name="T0" fmla="*/ 0 w 360"/>
                    <a:gd name="T1" fmla="*/ 77 h 77"/>
                    <a:gd name="T2" fmla="*/ 183 w 360"/>
                    <a:gd name="T3" fmla="*/ 0 h 77"/>
                    <a:gd name="T4" fmla="*/ 360 w 360"/>
                    <a:gd name="T5" fmla="*/ 77 h 77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360" h="77">
                      <a:moveTo>
                        <a:pt x="0" y="77"/>
                      </a:moveTo>
                      <a:cubicBezTo>
                        <a:pt x="61" y="38"/>
                        <a:pt x="123" y="0"/>
                        <a:pt x="183" y="0"/>
                      </a:cubicBezTo>
                      <a:cubicBezTo>
                        <a:pt x="243" y="0"/>
                        <a:pt x="301" y="38"/>
                        <a:pt x="360" y="77"/>
                      </a:cubicBezTo>
                    </a:path>
                  </a:pathLst>
                </a:custGeom>
                <a:noFill/>
                <a:ln w="1587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2" name="Freeform 117">
                  <a:extLst>
                    <a:ext uri="{FF2B5EF4-FFF2-40B4-BE49-F238E27FC236}">
                      <a16:creationId xmlns:a16="http://schemas.microsoft.com/office/drawing/2014/main" id="{20498B2D-5E9E-40F2-933A-E09998E46F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60" y="712"/>
                  <a:ext cx="432" cy="219"/>
                </a:xfrm>
                <a:custGeom>
                  <a:avLst/>
                  <a:gdLst>
                    <a:gd name="T0" fmla="*/ 0 w 432"/>
                    <a:gd name="T1" fmla="*/ 219 h 191"/>
                    <a:gd name="T2" fmla="*/ 168 w 432"/>
                    <a:gd name="T3" fmla="*/ 26 h 191"/>
                    <a:gd name="T4" fmla="*/ 302 w 432"/>
                    <a:gd name="T5" fmla="*/ 60 h 191"/>
                    <a:gd name="T6" fmla="*/ 432 w 432"/>
                    <a:gd name="T7" fmla="*/ 219 h 19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32" h="191">
                      <a:moveTo>
                        <a:pt x="0" y="191"/>
                      </a:moveTo>
                      <a:cubicBezTo>
                        <a:pt x="59" y="118"/>
                        <a:pt x="118" y="46"/>
                        <a:pt x="168" y="23"/>
                      </a:cubicBezTo>
                      <a:cubicBezTo>
                        <a:pt x="218" y="0"/>
                        <a:pt x="258" y="24"/>
                        <a:pt x="302" y="52"/>
                      </a:cubicBezTo>
                      <a:cubicBezTo>
                        <a:pt x="346" y="80"/>
                        <a:pt x="389" y="135"/>
                        <a:pt x="432" y="191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3" name="Freeform 120">
                  <a:extLst>
                    <a:ext uri="{FF2B5EF4-FFF2-40B4-BE49-F238E27FC236}">
                      <a16:creationId xmlns:a16="http://schemas.microsoft.com/office/drawing/2014/main" id="{538D96AB-84BA-4E51-B19C-6CED11A1C9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72" y="1080"/>
                  <a:ext cx="64" cy="259"/>
                </a:xfrm>
                <a:custGeom>
                  <a:avLst/>
                  <a:gdLst>
                    <a:gd name="T0" fmla="*/ 0 w 64"/>
                    <a:gd name="T1" fmla="*/ 259 h 240"/>
                    <a:gd name="T2" fmla="*/ 53 w 64"/>
                    <a:gd name="T3" fmla="*/ 187 h 240"/>
                    <a:gd name="T4" fmla="*/ 63 w 64"/>
                    <a:gd name="T5" fmla="*/ 0 h 240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64" h="240">
                      <a:moveTo>
                        <a:pt x="0" y="240"/>
                      </a:moveTo>
                      <a:cubicBezTo>
                        <a:pt x="21" y="226"/>
                        <a:pt x="42" y="213"/>
                        <a:pt x="53" y="173"/>
                      </a:cubicBezTo>
                      <a:cubicBezTo>
                        <a:pt x="64" y="133"/>
                        <a:pt x="63" y="66"/>
                        <a:pt x="63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4" name="Line 121">
                  <a:extLst>
                    <a:ext uri="{FF2B5EF4-FFF2-40B4-BE49-F238E27FC236}">
                      <a16:creationId xmlns:a16="http://schemas.microsoft.com/office/drawing/2014/main" id="{831FF0A8-F682-4A89-8334-67DCECA2B1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08" y="1075"/>
                  <a:ext cx="0" cy="268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5" name="Line 122">
                  <a:extLst>
                    <a:ext uri="{FF2B5EF4-FFF2-40B4-BE49-F238E27FC236}">
                      <a16:creationId xmlns:a16="http://schemas.microsoft.com/office/drawing/2014/main" id="{D38371D4-1B92-4BAE-A99E-004A500BB2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5780" y="1075"/>
                  <a:ext cx="0" cy="268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6" name="Freeform 123">
                  <a:extLst>
                    <a:ext uri="{FF2B5EF4-FFF2-40B4-BE49-F238E27FC236}">
                      <a16:creationId xmlns:a16="http://schemas.microsoft.com/office/drawing/2014/main" id="{2B3F94D3-6E9C-4B9F-8344-F81920E05E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27" y="1075"/>
                  <a:ext cx="73" cy="274"/>
                </a:xfrm>
                <a:custGeom>
                  <a:avLst/>
                  <a:gdLst>
                    <a:gd name="T0" fmla="*/ 67 w 73"/>
                    <a:gd name="T1" fmla="*/ 274 h 274"/>
                    <a:gd name="T2" fmla="*/ 62 w 73"/>
                    <a:gd name="T3" fmla="*/ 58 h 274"/>
                    <a:gd name="T4" fmla="*/ 0 w 73"/>
                    <a:gd name="T5" fmla="*/ 0 h 27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73" h="274">
                      <a:moveTo>
                        <a:pt x="67" y="274"/>
                      </a:moveTo>
                      <a:cubicBezTo>
                        <a:pt x="70" y="189"/>
                        <a:pt x="73" y="104"/>
                        <a:pt x="62" y="58"/>
                      </a:cubicBezTo>
                      <a:cubicBezTo>
                        <a:pt x="51" y="12"/>
                        <a:pt x="25" y="6"/>
                        <a:pt x="0" y="0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7" name="Freeform 125">
                  <a:extLst>
                    <a:ext uri="{FF2B5EF4-FFF2-40B4-BE49-F238E27FC236}">
                      <a16:creationId xmlns:a16="http://schemas.microsoft.com/office/drawing/2014/main" id="{01061125-DA94-41ED-A149-4B3DBE8E6C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60" y="999"/>
                  <a:ext cx="153" cy="355"/>
                </a:xfrm>
                <a:custGeom>
                  <a:avLst/>
                  <a:gdLst>
                    <a:gd name="T0" fmla="*/ 142 w 129"/>
                    <a:gd name="T1" fmla="*/ 355 h 336"/>
                    <a:gd name="T2" fmla="*/ 142 w 129"/>
                    <a:gd name="T3" fmla="*/ 152 h 336"/>
                    <a:gd name="T4" fmla="*/ 79 w 129"/>
                    <a:gd name="T5" fmla="*/ 36 h 336"/>
                    <a:gd name="T6" fmla="*/ 0 w 129"/>
                    <a:gd name="T7" fmla="*/ 0 h 3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29" h="336">
                      <a:moveTo>
                        <a:pt x="120" y="336"/>
                      </a:moveTo>
                      <a:cubicBezTo>
                        <a:pt x="124" y="265"/>
                        <a:pt x="129" y="194"/>
                        <a:pt x="120" y="144"/>
                      </a:cubicBezTo>
                      <a:cubicBezTo>
                        <a:pt x="111" y="94"/>
                        <a:pt x="87" y="58"/>
                        <a:pt x="67" y="34"/>
                      </a:cubicBezTo>
                      <a:cubicBezTo>
                        <a:pt x="47" y="10"/>
                        <a:pt x="23" y="5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8" name="Freeform 127">
                  <a:extLst>
                    <a:ext uri="{FF2B5EF4-FFF2-40B4-BE49-F238E27FC236}">
                      <a16:creationId xmlns:a16="http://schemas.microsoft.com/office/drawing/2014/main" id="{62A81A1A-E255-436B-81A4-016BC99EDE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6" y="901"/>
                  <a:ext cx="292" cy="443"/>
                </a:xfrm>
                <a:custGeom>
                  <a:avLst/>
                  <a:gdLst>
                    <a:gd name="T0" fmla="*/ 0 w 292"/>
                    <a:gd name="T1" fmla="*/ 64 h 443"/>
                    <a:gd name="T2" fmla="*/ 72 w 292"/>
                    <a:gd name="T3" fmla="*/ 16 h 443"/>
                    <a:gd name="T4" fmla="*/ 202 w 292"/>
                    <a:gd name="T5" fmla="*/ 45 h 443"/>
                    <a:gd name="T6" fmla="*/ 278 w 292"/>
                    <a:gd name="T7" fmla="*/ 285 h 443"/>
                    <a:gd name="T8" fmla="*/ 288 w 292"/>
                    <a:gd name="T9" fmla="*/ 443 h 44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92" h="443">
                      <a:moveTo>
                        <a:pt x="0" y="64"/>
                      </a:moveTo>
                      <a:cubicBezTo>
                        <a:pt x="19" y="41"/>
                        <a:pt x="38" y="19"/>
                        <a:pt x="72" y="16"/>
                      </a:cubicBezTo>
                      <a:cubicBezTo>
                        <a:pt x="106" y="13"/>
                        <a:pt x="168" y="0"/>
                        <a:pt x="202" y="45"/>
                      </a:cubicBezTo>
                      <a:cubicBezTo>
                        <a:pt x="236" y="90"/>
                        <a:pt x="264" y="219"/>
                        <a:pt x="278" y="285"/>
                      </a:cubicBezTo>
                      <a:cubicBezTo>
                        <a:pt x="292" y="351"/>
                        <a:pt x="290" y="397"/>
                        <a:pt x="288" y="443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09" name="Freeform 128">
                  <a:extLst>
                    <a:ext uri="{FF2B5EF4-FFF2-40B4-BE49-F238E27FC236}">
                      <a16:creationId xmlns:a16="http://schemas.microsoft.com/office/drawing/2014/main" id="{936A862C-7A67-494B-B0D6-7C9CB6A0FA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85" y="668"/>
                  <a:ext cx="350" cy="274"/>
                </a:xfrm>
                <a:custGeom>
                  <a:avLst/>
                  <a:gdLst>
                    <a:gd name="T0" fmla="*/ 0 w 350"/>
                    <a:gd name="T1" fmla="*/ 274 h 274"/>
                    <a:gd name="T2" fmla="*/ 86 w 350"/>
                    <a:gd name="T3" fmla="*/ 158 h 274"/>
                    <a:gd name="T4" fmla="*/ 269 w 350"/>
                    <a:gd name="T5" fmla="*/ 24 h 274"/>
                    <a:gd name="T6" fmla="*/ 350 w 350"/>
                    <a:gd name="T7" fmla="*/ 14 h 2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50" h="274">
                      <a:moveTo>
                        <a:pt x="0" y="274"/>
                      </a:moveTo>
                      <a:cubicBezTo>
                        <a:pt x="20" y="237"/>
                        <a:pt x="41" y="200"/>
                        <a:pt x="86" y="158"/>
                      </a:cubicBezTo>
                      <a:cubicBezTo>
                        <a:pt x="131" y="116"/>
                        <a:pt x="225" y="48"/>
                        <a:pt x="269" y="24"/>
                      </a:cubicBezTo>
                      <a:cubicBezTo>
                        <a:pt x="313" y="0"/>
                        <a:pt x="331" y="7"/>
                        <a:pt x="350" y="14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0" name="Freeform 129">
                  <a:extLst>
                    <a:ext uri="{FF2B5EF4-FFF2-40B4-BE49-F238E27FC236}">
                      <a16:creationId xmlns:a16="http://schemas.microsoft.com/office/drawing/2014/main" id="{4A4EAE40-DFAA-4843-8C19-A385FF303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33" y="567"/>
                  <a:ext cx="216" cy="365"/>
                </a:xfrm>
                <a:custGeom>
                  <a:avLst/>
                  <a:gdLst>
                    <a:gd name="T0" fmla="*/ 0 w 216"/>
                    <a:gd name="T1" fmla="*/ 365 h 365"/>
                    <a:gd name="T2" fmla="*/ 91 w 216"/>
                    <a:gd name="T3" fmla="*/ 173 h 365"/>
                    <a:gd name="T4" fmla="*/ 216 w 216"/>
                    <a:gd name="T5" fmla="*/ 0 h 365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16" h="365">
                      <a:moveTo>
                        <a:pt x="0" y="365"/>
                      </a:moveTo>
                      <a:cubicBezTo>
                        <a:pt x="27" y="299"/>
                        <a:pt x="55" y="234"/>
                        <a:pt x="91" y="173"/>
                      </a:cubicBezTo>
                      <a:cubicBezTo>
                        <a:pt x="127" y="112"/>
                        <a:pt x="171" y="56"/>
                        <a:pt x="216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1" name="Freeform 131">
                  <a:extLst>
                    <a:ext uri="{FF2B5EF4-FFF2-40B4-BE49-F238E27FC236}">
                      <a16:creationId xmlns:a16="http://schemas.microsoft.com/office/drawing/2014/main" id="{B6CB0DC9-0ECE-46A5-848C-C4ADEEAD1D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8" y="420"/>
                  <a:ext cx="231" cy="508"/>
                </a:xfrm>
                <a:custGeom>
                  <a:avLst/>
                  <a:gdLst>
                    <a:gd name="T0" fmla="*/ 231 w 221"/>
                    <a:gd name="T1" fmla="*/ 508 h 451"/>
                    <a:gd name="T2" fmla="*/ 216 w 221"/>
                    <a:gd name="T3" fmla="*/ 346 h 451"/>
                    <a:gd name="T4" fmla="*/ 156 w 221"/>
                    <a:gd name="T5" fmla="*/ 119 h 451"/>
                    <a:gd name="T6" fmla="*/ 0 w 221"/>
                    <a:gd name="T7" fmla="*/ 0 h 451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21" h="451">
                      <a:moveTo>
                        <a:pt x="221" y="451"/>
                      </a:moveTo>
                      <a:cubicBezTo>
                        <a:pt x="220" y="407"/>
                        <a:pt x="219" y="364"/>
                        <a:pt x="207" y="307"/>
                      </a:cubicBezTo>
                      <a:cubicBezTo>
                        <a:pt x="195" y="250"/>
                        <a:pt x="184" y="157"/>
                        <a:pt x="149" y="106"/>
                      </a:cubicBezTo>
                      <a:cubicBezTo>
                        <a:pt x="114" y="55"/>
                        <a:pt x="57" y="27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triangle" w="med" len="med"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2" name="Freeform 132">
                  <a:extLst>
                    <a:ext uri="{FF2B5EF4-FFF2-40B4-BE49-F238E27FC236}">
                      <a16:creationId xmlns:a16="http://schemas.microsoft.com/office/drawing/2014/main" id="{438CA4AE-81C1-4F93-B542-09E71D56CD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17" y="1055"/>
                  <a:ext cx="134" cy="289"/>
                </a:xfrm>
                <a:custGeom>
                  <a:avLst/>
                  <a:gdLst>
                    <a:gd name="T0" fmla="*/ 0 w 134"/>
                    <a:gd name="T1" fmla="*/ 0 h 269"/>
                    <a:gd name="T2" fmla="*/ 48 w 134"/>
                    <a:gd name="T3" fmla="*/ 171 h 269"/>
                    <a:gd name="T4" fmla="*/ 134 w 134"/>
                    <a:gd name="T5" fmla="*/ 289 h 26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34" h="269">
                      <a:moveTo>
                        <a:pt x="0" y="0"/>
                      </a:moveTo>
                      <a:cubicBezTo>
                        <a:pt x="13" y="57"/>
                        <a:pt x="26" y="114"/>
                        <a:pt x="48" y="159"/>
                      </a:cubicBezTo>
                      <a:cubicBezTo>
                        <a:pt x="70" y="204"/>
                        <a:pt x="102" y="236"/>
                        <a:pt x="134" y="269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3" name="Line 133">
                  <a:extLst>
                    <a:ext uri="{FF2B5EF4-FFF2-40B4-BE49-F238E27FC236}">
                      <a16:creationId xmlns:a16="http://schemas.microsoft.com/office/drawing/2014/main" id="{43A91B5D-EFD5-46A2-86BF-CADB8C64D3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074" y="1051"/>
                  <a:ext cx="0" cy="302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4" name="Line 134">
                  <a:extLst>
                    <a:ext uri="{FF2B5EF4-FFF2-40B4-BE49-F238E27FC236}">
                      <a16:creationId xmlns:a16="http://schemas.microsoft.com/office/drawing/2014/main" id="{63275BCD-6393-483D-9E88-885B016FCB7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990" y="1052"/>
                  <a:ext cx="0" cy="302"/>
                </a:xfrm>
                <a:prstGeom prst="line">
                  <a:avLst/>
                </a:pr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5" name="Freeform 136">
                  <a:extLst>
                    <a:ext uri="{FF2B5EF4-FFF2-40B4-BE49-F238E27FC236}">
                      <a16:creationId xmlns:a16="http://schemas.microsoft.com/office/drawing/2014/main" id="{046FA6BB-B643-40E4-AEBD-CBC2B823C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79" y="1052"/>
                  <a:ext cx="27" cy="297"/>
                </a:xfrm>
                <a:custGeom>
                  <a:avLst/>
                  <a:gdLst>
                    <a:gd name="T0" fmla="*/ 27 w 23"/>
                    <a:gd name="T1" fmla="*/ 0 h 283"/>
                    <a:gd name="T2" fmla="*/ 4 w 23"/>
                    <a:gd name="T3" fmla="*/ 61 h 283"/>
                    <a:gd name="T4" fmla="*/ 4 w 23"/>
                    <a:gd name="T5" fmla="*/ 297 h 283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23" h="283">
                      <a:moveTo>
                        <a:pt x="23" y="0"/>
                      </a:moveTo>
                      <a:cubicBezTo>
                        <a:pt x="14" y="5"/>
                        <a:pt x="6" y="11"/>
                        <a:pt x="3" y="58"/>
                      </a:cubicBezTo>
                      <a:cubicBezTo>
                        <a:pt x="0" y="105"/>
                        <a:pt x="1" y="194"/>
                        <a:pt x="3" y="283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6" name="Freeform 137">
                  <a:extLst>
                    <a:ext uri="{FF2B5EF4-FFF2-40B4-BE49-F238E27FC236}">
                      <a16:creationId xmlns:a16="http://schemas.microsoft.com/office/drawing/2014/main" id="{6F199E1D-D182-42C2-8DD6-10A322B49D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51" y="1012"/>
                  <a:ext cx="122" cy="337"/>
                </a:xfrm>
                <a:custGeom>
                  <a:avLst/>
                  <a:gdLst>
                    <a:gd name="T0" fmla="*/ 122 w 146"/>
                    <a:gd name="T1" fmla="*/ 2 h 328"/>
                    <a:gd name="T2" fmla="*/ 79 w 146"/>
                    <a:gd name="T3" fmla="*/ 16 h 328"/>
                    <a:gd name="T4" fmla="*/ 14 w 146"/>
                    <a:gd name="T5" fmla="*/ 101 h 328"/>
                    <a:gd name="T6" fmla="*/ 2 w 146"/>
                    <a:gd name="T7" fmla="*/ 283 h 328"/>
                    <a:gd name="T8" fmla="*/ 2 w 146"/>
                    <a:gd name="T9" fmla="*/ 337 h 32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46" h="328">
                      <a:moveTo>
                        <a:pt x="146" y="2"/>
                      </a:moveTo>
                      <a:cubicBezTo>
                        <a:pt x="130" y="1"/>
                        <a:pt x="115" y="0"/>
                        <a:pt x="94" y="16"/>
                      </a:cubicBezTo>
                      <a:cubicBezTo>
                        <a:pt x="73" y="32"/>
                        <a:pt x="32" y="55"/>
                        <a:pt x="17" y="98"/>
                      </a:cubicBezTo>
                      <a:cubicBezTo>
                        <a:pt x="2" y="141"/>
                        <a:pt x="4" y="237"/>
                        <a:pt x="2" y="275"/>
                      </a:cubicBezTo>
                      <a:cubicBezTo>
                        <a:pt x="0" y="313"/>
                        <a:pt x="1" y="320"/>
                        <a:pt x="2" y="328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 type="none" w="med" len="med"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7" name="Freeform 139">
                  <a:extLst>
                    <a:ext uri="{FF2B5EF4-FFF2-40B4-BE49-F238E27FC236}">
                      <a16:creationId xmlns:a16="http://schemas.microsoft.com/office/drawing/2014/main" id="{D5AA865B-D54E-427B-BBB8-9A78A5FAAE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2" y="907"/>
                  <a:ext cx="244" cy="447"/>
                </a:xfrm>
                <a:custGeom>
                  <a:avLst/>
                  <a:gdLst>
                    <a:gd name="T0" fmla="*/ 244 w 244"/>
                    <a:gd name="T1" fmla="*/ 67 h 447"/>
                    <a:gd name="T2" fmla="*/ 187 w 244"/>
                    <a:gd name="T3" fmla="*/ 24 h 447"/>
                    <a:gd name="T4" fmla="*/ 76 w 244"/>
                    <a:gd name="T5" fmla="*/ 15 h 447"/>
                    <a:gd name="T6" fmla="*/ 14 w 244"/>
                    <a:gd name="T7" fmla="*/ 115 h 447"/>
                    <a:gd name="T8" fmla="*/ 0 w 244"/>
                    <a:gd name="T9" fmla="*/ 447 h 44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44" h="447">
                      <a:moveTo>
                        <a:pt x="244" y="67"/>
                      </a:moveTo>
                      <a:cubicBezTo>
                        <a:pt x="229" y="50"/>
                        <a:pt x="215" y="33"/>
                        <a:pt x="187" y="24"/>
                      </a:cubicBezTo>
                      <a:cubicBezTo>
                        <a:pt x="159" y="15"/>
                        <a:pt x="105" y="0"/>
                        <a:pt x="76" y="15"/>
                      </a:cubicBezTo>
                      <a:cubicBezTo>
                        <a:pt x="47" y="30"/>
                        <a:pt x="27" y="43"/>
                        <a:pt x="14" y="115"/>
                      </a:cubicBezTo>
                      <a:cubicBezTo>
                        <a:pt x="1" y="187"/>
                        <a:pt x="0" y="317"/>
                        <a:pt x="0" y="447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8" name="Freeform 140">
                  <a:extLst>
                    <a:ext uri="{FF2B5EF4-FFF2-40B4-BE49-F238E27FC236}">
                      <a16:creationId xmlns:a16="http://schemas.microsoft.com/office/drawing/2014/main" id="{3E80DABB-B094-4A9A-B59E-29C480E2E9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8" y="662"/>
                  <a:ext cx="432" cy="269"/>
                </a:xfrm>
                <a:custGeom>
                  <a:avLst/>
                  <a:gdLst>
                    <a:gd name="T0" fmla="*/ 432 w 432"/>
                    <a:gd name="T1" fmla="*/ 269 h 269"/>
                    <a:gd name="T2" fmla="*/ 307 w 432"/>
                    <a:gd name="T3" fmla="*/ 106 h 269"/>
                    <a:gd name="T4" fmla="*/ 0 w 432"/>
                    <a:gd name="T5" fmla="*/ 0 h 26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2" h="269">
                      <a:moveTo>
                        <a:pt x="432" y="269"/>
                      </a:moveTo>
                      <a:cubicBezTo>
                        <a:pt x="405" y="210"/>
                        <a:pt x="379" y="151"/>
                        <a:pt x="307" y="106"/>
                      </a:cubicBezTo>
                      <a:cubicBezTo>
                        <a:pt x="235" y="61"/>
                        <a:pt x="117" y="30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19" name="Freeform 143">
                  <a:extLst>
                    <a:ext uri="{FF2B5EF4-FFF2-40B4-BE49-F238E27FC236}">
                      <a16:creationId xmlns:a16="http://schemas.microsoft.com/office/drawing/2014/main" id="{4BA3D4E9-0AEE-4C25-A082-777E298D1F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V="1">
                  <a:off x="5082" y="522"/>
                  <a:ext cx="551" cy="417"/>
                </a:xfrm>
                <a:custGeom>
                  <a:avLst/>
                  <a:gdLst>
                    <a:gd name="T0" fmla="*/ 0 w 408"/>
                    <a:gd name="T1" fmla="*/ 0 h 274"/>
                    <a:gd name="T2" fmla="*/ 227 w 408"/>
                    <a:gd name="T3" fmla="*/ 358 h 274"/>
                    <a:gd name="T4" fmla="*/ 402 w 408"/>
                    <a:gd name="T5" fmla="*/ 358 h 274"/>
                    <a:gd name="T6" fmla="*/ 551 w 408"/>
                    <a:gd name="T7" fmla="*/ 21 h 274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08" h="274">
                      <a:moveTo>
                        <a:pt x="0" y="0"/>
                      </a:moveTo>
                      <a:cubicBezTo>
                        <a:pt x="59" y="98"/>
                        <a:pt x="118" y="196"/>
                        <a:pt x="168" y="235"/>
                      </a:cubicBezTo>
                      <a:cubicBezTo>
                        <a:pt x="218" y="274"/>
                        <a:pt x="258" y="272"/>
                        <a:pt x="298" y="235"/>
                      </a:cubicBezTo>
                      <a:cubicBezTo>
                        <a:pt x="338" y="198"/>
                        <a:pt x="373" y="106"/>
                        <a:pt x="408" y="14"/>
                      </a:cubicBez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20" name="Freeform 144">
                  <a:extLst>
                    <a:ext uri="{FF2B5EF4-FFF2-40B4-BE49-F238E27FC236}">
                      <a16:creationId xmlns:a16="http://schemas.microsoft.com/office/drawing/2014/main" id="{4AAA4CAE-C863-4124-957C-17411BA48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1" y="476"/>
                  <a:ext cx="324" cy="456"/>
                </a:xfrm>
                <a:custGeom>
                  <a:avLst/>
                  <a:gdLst>
                    <a:gd name="T0" fmla="*/ 324 w 324"/>
                    <a:gd name="T1" fmla="*/ 456 h 456"/>
                    <a:gd name="T2" fmla="*/ 288 w 324"/>
                    <a:gd name="T3" fmla="*/ 228 h 456"/>
                    <a:gd name="T4" fmla="*/ 180 w 324"/>
                    <a:gd name="T5" fmla="*/ 120 h 456"/>
                    <a:gd name="T6" fmla="*/ 0 w 324"/>
                    <a:gd name="T7" fmla="*/ 0 h 45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324" h="456">
                      <a:moveTo>
                        <a:pt x="324" y="456"/>
                      </a:moveTo>
                      <a:cubicBezTo>
                        <a:pt x="318" y="370"/>
                        <a:pt x="312" y="284"/>
                        <a:pt x="288" y="228"/>
                      </a:cubicBezTo>
                      <a:cubicBezTo>
                        <a:pt x="264" y="172"/>
                        <a:pt x="228" y="158"/>
                        <a:pt x="180" y="120"/>
                      </a:cubicBezTo>
                      <a:cubicBezTo>
                        <a:pt x="132" y="82"/>
                        <a:pt x="66" y="41"/>
                        <a:pt x="0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  <p:sp>
              <p:nvSpPr>
                <p:cNvPr id="24621" name="Freeform 145">
                  <a:extLst>
                    <a:ext uri="{FF2B5EF4-FFF2-40B4-BE49-F238E27FC236}">
                      <a16:creationId xmlns:a16="http://schemas.microsoft.com/office/drawing/2014/main" id="{7C14070B-689F-40B4-9969-D680F6FA4F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47" y="450"/>
                  <a:ext cx="103" cy="482"/>
                </a:xfrm>
                <a:custGeom>
                  <a:avLst/>
                  <a:gdLst>
                    <a:gd name="T0" fmla="*/ 0 w 103"/>
                    <a:gd name="T1" fmla="*/ 482 h 482"/>
                    <a:gd name="T2" fmla="*/ 27 w 103"/>
                    <a:gd name="T3" fmla="*/ 182 h 482"/>
                    <a:gd name="T4" fmla="*/ 103 w 103"/>
                    <a:gd name="T5" fmla="*/ 0 h 482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03" h="482">
                      <a:moveTo>
                        <a:pt x="0" y="482"/>
                      </a:moveTo>
                      <a:cubicBezTo>
                        <a:pt x="5" y="372"/>
                        <a:pt x="10" y="262"/>
                        <a:pt x="27" y="182"/>
                      </a:cubicBezTo>
                      <a:cubicBezTo>
                        <a:pt x="44" y="102"/>
                        <a:pt x="73" y="51"/>
                        <a:pt x="103" y="0"/>
                      </a:cubicBezTo>
                    </a:path>
                  </a:pathLst>
                </a:cu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1pPr>
                  <a:lvl2pPr marL="732617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2pPr>
                  <a:lvl3pPr marL="1465235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3pPr>
                  <a:lvl4pPr marL="2197852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4pPr>
                  <a:lvl5pPr marL="2930469" algn="l" rtl="0" fontAlgn="base">
                    <a:spcBef>
                      <a:spcPct val="0"/>
                    </a:spcBef>
                    <a:spcAft>
                      <a:spcPct val="0"/>
                    </a:spcAft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5pPr>
                  <a:lvl6pPr marL="3663086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6pPr>
                  <a:lvl7pPr marL="4395704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7pPr>
                  <a:lvl8pPr marL="5128321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8pPr>
                  <a:lvl9pPr marL="5860938" algn="l" defTabSz="1465235" rtl="0" eaLnBrk="1" latinLnBrk="0" hangingPunct="1">
                    <a:defRPr sz="4487" kern="1200">
                      <a:solidFill>
                        <a:schemeClr val="tx1"/>
                      </a:solidFill>
                      <a:latin typeface="Arial" panose="020B0604020202020204" pitchFamily="34" charset="0"/>
                      <a:ea typeface="+mn-ea"/>
                      <a:cs typeface="+mn-cs"/>
                    </a:defRPr>
                  </a:lvl9pPr>
                </a:lstStyle>
                <a:p>
                  <a:endParaRPr lang="en-US" sz="5939"/>
                </a:p>
              </p:txBody>
            </p:sp>
          </p:grpSp>
          <p:sp>
            <p:nvSpPr>
              <p:cNvPr id="24588" name="Text Box 147">
                <a:extLst>
                  <a:ext uri="{FF2B5EF4-FFF2-40B4-BE49-F238E27FC236}">
                    <a16:creationId xmlns:a16="http://schemas.microsoft.com/office/drawing/2014/main" id="{FC3F36B0-75E8-4ABE-B86B-5313578499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30" y="843"/>
                <a:ext cx="24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5939">
                    <a:ea typeface="宋体" panose="02010600030101010101" pitchFamily="2" charset="-122"/>
                  </a:rPr>
                  <a:t>+</a:t>
                </a:r>
              </a:p>
            </p:txBody>
          </p:sp>
          <p:sp>
            <p:nvSpPr>
              <p:cNvPr id="24589" name="Text Box 149">
                <a:extLst>
                  <a:ext uri="{FF2B5EF4-FFF2-40B4-BE49-F238E27FC236}">
                    <a16:creationId xmlns:a16="http://schemas.microsoft.com/office/drawing/2014/main" id="{ABB52597-F33C-43A9-A371-8C9241CED9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582" y="818"/>
                <a:ext cx="191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5939">
                    <a:ea typeface="宋体" panose="02010600030101010101" pitchFamily="2" charset="-122"/>
                  </a:rPr>
                  <a:t>-</a:t>
                </a:r>
              </a:p>
            </p:txBody>
          </p:sp>
          <p:sp>
            <p:nvSpPr>
              <p:cNvPr id="24590" name="Text Box 150">
                <a:extLst>
                  <a:ext uri="{FF2B5EF4-FFF2-40B4-BE49-F238E27FC236}">
                    <a16:creationId xmlns:a16="http://schemas.microsoft.com/office/drawing/2014/main" id="{C44676DC-62D6-4B0B-84B4-A2E38E166E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76" y="1264"/>
                <a:ext cx="20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732617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1465235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2197852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2930469" algn="l" rtl="0" fontAlgn="base">
                  <a:spcBef>
                    <a:spcPct val="0"/>
                  </a:spcBef>
                  <a:spcAft>
                    <a:spcPct val="0"/>
                  </a:spcAft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3663086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4395704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5128321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5860938" algn="l" defTabSz="1465235" rtl="0" eaLnBrk="1" latinLnBrk="0" hangingPunct="1">
                  <a:defRPr sz="4487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pPr eaLnBrk="1" hangingPunct="1"/>
                <a:r>
                  <a:rPr lang="en-US" altLang="zh-CN" sz="2647">
                    <a:ea typeface="宋体" panose="02010600030101010101" pitchFamily="2" charset="-122"/>
                  </a:rPr>
                  <a:t>0</a:t>
                </a:r>
              </a:p>
            </p:txBody>
          </p:sp>
        </p:grpSp>
        <p:sp>
          <p:nvSpPr>
            <p:cNvPr id="24586" name="Text Box 166">
              <a:extLst>
                <a:ext uri="{FF2B5EF4-FFF2-40B4-BE49-F238E27FC236}">
                  <a16:creationId xmlns:a16="http://schemas.microsoft.com/office/drawing/2014/main" id="{CD867180-F2A2-4A5D-AF6C-6967B8EE67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534"/>
              <a:ext cx="1605" cy="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647" dirty="0">
                  <a:solidFill>
                    <a:schemeClr val="bg1"/>
                  </a:solidFill>
                  <a:ea typeface="宋体" panose="02010600030101010101" pitchFamily="2" charset="-122"/>
                </a:rPr>
                <a:t>Differential Microstrip</a:t>
              </a:r>
            </a:p>
          </p:txBody>
        </p:sp>
      </p:grpSp>
      <p:grpSp>
        <p:nvGrpSpPr>
          <p:cNvPr id="24582" name="Group 170">
            <a:extLst>
              <a:ext uri="{FF2B5EF4-FFF2-40B4-BE49-F238E27FC236}">
                <a16:creationId xmlns:a16="http://schemas.microsoft.com/office/drawing/2014/main" id="{D68051E6-158B-44FF-967E-A085CC0B7701}"/>
              </a:ext>
            </a:extLst>
          </p:cNvPr>
          <p:cNvGrpSpPr>
            <a:grpSpLocks/>
          </p:cNvGrpSpPr>
          <p:nvPr/>
        </p:nvGrpSpPr>
        <p:grpSpPr bwMode="auto">
          <a:xfrm>
            <a:off x="11179176" y="1147203"/>
            <a:ext cx="3895445" cy="1802746"/>
            <a:chOff x="4137" y="546"/>
            <a:chExt cx="1854" cy="858"/>
          </a:xfrm>
        </p:grpSpPr>
        <p:pic>
          <p:nvPicPr>
            <p:cNvPr id="24583" name="Picture 164" descr="twisted">
              <a:extLst>
                <a:ext uri="{FF2B5EF4-FFF2-40B4-BE49-F238E27FC236}">
                  <a16:creationId xmlns:a16="http://schemas.microsoft.com/office/drawing/2014/main" id="{BDA800B6-8CEA-43C9-A0F7-57AE4F1B9C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7" y="546"/>
              <a:ext cx="1854" cy="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 Box 169">
              <a:extLst>
                <a:ext uri="{FF2B5EF4-FFF2-40B4-BE49-F238E27FC236}">
                  <a16:creationId xmlns:a16="http://schemas.microsoft.com/office/drawing/2014/main" id="{DBEFC34C-2306-4B66-85D2-DD3C7E908E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47" y="608"/>
              <a:ext cx="90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732617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1465235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2197852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2930469" algn="l" rtl="0" fontAlgn="base">
                <a:spcBef>
                  <a:spcPct val="0"/>
                </a:spcBef>
                <a:spcAft>
                  <a:spcPct val="0"/>
                </a:spcAft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3663086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4395704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5128321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5860938" algn="l" defTabSz="1465235" rtl="0" eaLnBrk="1" latinLnBrk="0" hangingPunct="1">
                <a:defRPr sz="4487"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pPr eaLnBrk="1" hangingPunct="1"/>
              <a:r>
                <a:rPr lang="en-US" altLang="zh-CN" sz="2647">
                  <a:ea typeface="宋体" panose="02010600030101010101" pitchFamily="2" charset="-122"/>
                </a:rPr>
                <a:t>UTP Cable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4204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08E0893C-FB40-4BDE-A061-07FA7A78CA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51894" y="246956"/>
            <a:ext cx="12742863" cy="14382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u="sng" dirty="0"/>
              <a:t>Eye Pattern Testing on Covered MS Lines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2D020696-47F1-4D30-BD46-C781186E461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150143" y="953472"/>
            <a:ext cx="15986125" cy="7378700"/>
          </a:xfr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REAL measurements.</a:t>
            </a:r>
            <a:r>
              <a:rPr lang="en-US" altLang="en-US" sz="2800" dirty="0"/>
              <a:t> </a:t>
            </a:r>
            <a:r>
              <a:rPr lang="en-US" altLang="en-US" sz="2800" dirty="0">
                <a:solidFill>
                  <a:schemeClr val="tx1"/>
                </a:solidFill>
              </a:rPr>
              <a:t>Not simulations (usually what you see).</a:t>
            </a:r>
          </a:p>
          <a:p>
            <a:pPr eaLnBrk="1" hangingPunct="1"/>
            <a:endParaRPr lang="en-US" altLang="en-US" sz="2800" dirty="0">
              <a:solidFill>
                <a:schemeClr val="tx1"/>
              </a:solidFill>
            </a:endParaRPr>
          </a:p>
          <a:p>
            <a:pPr eaLnBrk="1" hangingPunct="1"/>
            <a:r>
              <a:rPr lang="en-US" altLang="en-US" sz="2800" dirty="0">
                <a:solidFill>
                  <a:schemeClr val="tx1"/>
                </a:solidFill>
              </a:rPr>
              <a:t>FR4 – 4 mil Thick 					Pyralux® TK – 3 mil Thick</a:t>
            </a:r>
            <a:br>
              <a:rPr lang="en-US" altLang="en-US" sz="2800" dirty="0">
                <a:solidFill>
                  <a:schemeClr val="tx1"/>
                </a:solidFill>
              </a:rPr>
            </a:br>
            <a:r>
              <a:rPr lang="en-US" altLang="en-US" sz="2800" dirty="0">
                <a:solidFill>
                  <a:schemeClr val="tx1"/>
                </a:solidFill>
              </a:rPr>
              <a:t>50 ohm, 200 mm Long				50 ohm, 200 mm Long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409AD431-1503-45A8-AC0E-093B175F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59" y="2919698"/>
            <a:ext cx="5553214" cy="424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F74A5D62-DB78-497D-A06D-4AE71DBE2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895" y="2888688"/>
            <a:ext cx="5995151" cy="434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49A05CD7-6C9F-4DB5-8F7E-4727B3858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550" y="7373703"/>
            <a:ext cx="3744416" cy="25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7">
            <a:extLst>
              <a:ext uri="{FF2B5EF4-FFF2-40B4-BE49-F238E27FC236}">
                <a16:creationId xmlns:a16="http://schemas.microsoft.com/office/drawing/2014/main" id="{D6A841ED-3D82-4761-86EC-4C64A9651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461" y="7299048"/>
            <a:ext cx="3600401" cy="266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911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1E18-03C4-48F3-93DE-1F446F454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6462" y="522436"/>
            <a:ext cx="12344400" cy="857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u="sng" dirty="0">
                <a:solidFill>
                  <a:schemeClr val="bg1"/>
                </a:solidFill>
              </a:rPr>
              <a:t>Flexible Circuit Materials: General Guidelines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641F-3758-42CB-B14A-0F27CB8DDD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6843" y="2119164"/>
            <a:ext cx="15152259" cy="678815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Use adhesive-less clads, AP and AG for most applications.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Use acrylic adhesive for most applications.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485809" lvl="1" indent="-571500">
              <a:buFont typeface="Arial" panose="020B0604020202020204" pitchFamily="34" charset="0"/>
              <a:buChar char="•"/>
            </a:pPr>
            <a:r>
              <a:rPr lang="en-US" dirty="0"/>
              <a:t>Cost, Availability, Flexibility, ease of process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When not to use acrylic adhesive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r>
              <a:rPr lang="en-US" dirty="0"/>
              <a:t>Low loss, high operating temperature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Use Rolled Annealed copper.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r>
              <a:rPr lang="en-US" dirty="0"/>
              <a:t>Flexibility, Availability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For very thin (&gt;9 micron) coppers, use ED foil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5084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1E18-03C4-48F3-93DE-1F446F454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6462" y="522436"/>
            <a:ext cx="12344400" cy="857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u="sng" dirty="0">
                <a:solidFill>
                  <a:schemeClr val="bg1"/>
                </a:solidFill>
              </a:rPr>
              <a:t>Flexible Circuit Materials: Low Loss, High Speed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641F-3758-42CB-B14A-0F27CB8DDD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6843" y="2119164"/>
            <a:ext cx="15152259" cy="678815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Polyimide films like Pyralux AP and AG outperform many rigid PCB materials – Df of 0.0030 and 0.0035 respectively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Acrylic adhesive is around 0.0250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 new GLP adhesive is 0.0035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 HT </a:t>
            </a:r>
            <a:r>
              <a:rPr lang="en-US" dirty="0" err="1"/>
              <a:t>bondsheet</a:t>
            </a:r>
            <a:r>
              <a:rPr lang="en-US" dirty="0"/>
              <a:t> is 0.0030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The TK </a:t>
            </a:r>
            <a:r>
              <a:rPr lang="en-US" dirty="0" err="1"/>
              <a:t>bondply</a:t>
            </a:r>
            <a:r>
              <a:rPr lang="en-US" dirty="0"/>
              <a:t> is 0.0020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Note: HT and TK require special lamination conditions at the fabricator.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543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453B3-D702-46F0-AF68-38AA85C10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Royal Circuits Group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3A684F-D711-478C-9594-CF67FB8D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BCD72E-C263-4659-9397-24DF741979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75254" y="7312306"/>
            <a:ext cx="7202586" cy="1656184"/>
          </a:xfrm>
        </p:spPr>
        <p:txBody>
          <a:bodyPr/>
          <a:lstStyle/>
          <a:p>
            <a:r>
              <a:rPr lang="en-US" b="1" u="sng" dirty="0"/>
              <a:t>Rigid</a:t>
            </a:r>
          </a:p>
          <a:p>
            <a:r>
              <a:rPr lang="en-US" dirty="0"/>
              <a:t>Hollister, CA </a:t>
            </a:r>
          </a:p>
          <a:p>
            <a:r>
              <a:rPr lang="en-US" dirty="0"/>
              <a:t>Quick turn, turn key, FR4, Polyimide, HSD and RF. Heavy copper  (&gt; 3.0 oz). Proto to production.</a:t>
            </a:r>
          </a:p>
          <a:p>
            <a:endParaRPr lang="en-US" sz="3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4FBAF58-4719-47AF-9F31-EDB27D46AA4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93945" y="7375748"/>
            <a:ext cx="5945005" cy="1656184"/>
          </a:xfrm>
        </p:spPr>
        <p:txBody>
          <a:bodyPr/>
          <a:lstStyle/>
          <a:p>
            <a:r>
              <a:rPr lang="en-US" b="1" u="sng" dirty="0"/>
              <a:t>Flex, Rigid-Flex, Rigid and Assembly</a:t>
            </a:r>
          </a:p>
          <a:p>
            <a:r>
              <a:rPr lang="en-US" dirty="0"/>
              <a:t>Santa Fe Springs, CA</a:t>
            </a:r>
          </a:p>
          <a:p>
            <a:r>
              <a:rPr lang="en-US" dirty="0"/>
              <a:t>Quick turn, specialty applications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2A6254-CA45-47EC-AD0D-0C961121C9A3}"/>
              </a:ext>
            </a:extLst>
          </p:cNvPr>
          <p:cNvSpPr txBox="1">
            <a:spLocks/>
          </p:cNvSpPr>
          <p:nvPr/>
        </p:nvSpPr>
        <p:spPr>
          <a:xfrm>
            <a:off x="1438350" y="2047156"/>
            <a:ext cx="15769752" cy="4824536"/>
          </a:xfrm>
          <a:prstGeom prst="rect">
            <a:avLst/>
          </a:prstGeom>
        </p:spPr>
        <p:txBody>
          <a:bodyPr vert="horz" lIns="163275" tIns="81638" rIns="163275" bIns="81638" rtlCol="0" anchor="t">
            <a:noAutofit/>
          </a:bodyPr>
          <a:lstStyle>
            <a:lvl1pPr marL="0" indent="0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1326612" indent="-510235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40941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57317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73693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490070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446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2822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199" indent="-408188" algn="l" defTabSz="16327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 </a:t>
            </a:r>
            <a:r>
              <a:rPr lang="en-US" sz="4400" dirty="0"/>
              <a:t>Royal Flex Circuits, in Santa Fe Springs, CA. is part </a:t>
            </a:r>
            <a:r>
              <a:rPr lang="en-US" sz="4400" dirty="0" err="1"/>
              <a:t>ot</a:t>
            </a:r>
            <a:r>
              <a:rPr lang="en-US" sz="4400" dirty="0"/>
              <a:t> the Royal Circuits Group, a highly recognized PCB company with manufacturing facilities in both Northern and Southern California.  Royal Flex Circuits moved into a new, custom build production facility a little over a year ago, featuring the latest machinery, hardware and production methods. </a:t>
            </a:r>
          </a:p>
        </p:txBody>
      </p:sp>
    </p:spTree>
    <p:extLst>
      <p:ext uri="{BB962C8B-B14F-4D97-AF65-F5344CB8AC3E}">
        <p14:creationId xmlns:p14="http://schemas.microsoft.com/office/powerpoint/2010/main" val="2710673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DF51B6-03D8-4BA2-9C50-ED6C9B40D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310" y="3415308"/>
            <a:ext cx="6990518" cy="3345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4EFC53-7BFA-424E-8A62-3289100A1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3955" y="3412512"/>
            <a:ext cx="6662139" cy="3387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958B72-48B3-40E4-9605-EAF372EB7E54}"/>
              </a:ext>
            </a:extLst>
          </p:cNvPr>
          <p:cNvSpPr txBox="1"/>
          <p:nvPr/>
        </p:nvSpPr>
        <p:spPr>
          <a:xfrm>
            <a:off x="10655374" y="1543100"/>
            <a:ext cx="6480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Rigid/Flex </a:t>
            </a:r>
            <a:r>
              <a:rPr lang="en-US" b="1" dirty="0" err="1"/>
              <a:t>Stripline</a:t>
            </a:r>
            <a:r>
              <a:rPr lang="en-US" b="1" dirty="0"/>
              <a:t> build with AP Clad and HT Film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FB290-FEA7-4008-AF70-6CD42D53754C}"/>
              </a:ext>
            </a:extLst>
          </p:cNvPr>
          <p:cNvSpPr txBox="1"/>
          <p:nvPr/>
        </p:nvSpPr>
        <p:spPr>
          <a:xfrm>
            <a:off x="1078310" y="1543100"/>
            <a:ext cx="69905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Current Rigid/Flex </a:t>
            </a:r>
            <a:r>
              <a:rPr lang="en-US" b="1" dirty="0" err="1"/>
              <a:t>Stripline</a:t>
            </a:r>
            <a:r>
              <a:rPr lang="en-US" b="1" dirty="0"/>
              <a:t> with AP/LF “bikini” construction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1684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ROYAL FLEX CIRCUITS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17624420" y="9463980"/>
            <a:ext cx="735810" cy="547688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Flex Building Blocks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Royal Flex Circuits </a:t>
            </a:r>
            <a:r>
              <a:rPr lang="en-US" dirty="0" err="1"/>
              <a:t>EngineeringTeam</a:t>
            </a:r>
            <a:r>
              <a:rPr lang="en-US" dirty="0"/>
              <a:t> will make recommendations for the best stack-up based on the design.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Design for fab, Design for success!</a:t>
            </a:r>
          </a:p>
        </p:txBody>
      </p:sp>
    </p:spTree>
    <p:extLst>
      <p:ext uri="{BB962C8B-B14F-4D97-AF65-F5344CB8AC3E}">
        <p14:creationId xmlns:p14="http://schemas.microsoft.com/office/powerpoint/2010/main" val="41808325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F313F-ADC5-41E0-90F3-2DE442471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Pyralux</a:t>
            </a:r>
            <a:r>
              <a:rPr lang="en-US" dirty="0"/>
              <a:t> TK and GPL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F93C3-9970-4945-9176-AA8C87F19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352118" y="9481519"/>
            <a:ext cx="1008112" cy="702541"/>
          </a:xfrm>
        </p:spPr>
        <p:txBody>
          <a:bodyPr/>
          <a:lstStyle/>
          <a:p>
            <a:fld id="{387164BF-D67A-46C0-81D2-5BAF67C00C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89997-E67F-4C3B-BC9C-1FAF27C255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4320" y="2190740"/>
            <a:ext cx="16417824" cy="122413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GPL has great loss characteristics, and does not require high temperature lamination like HT does.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combo of TK and GPL would yield a very low loss board without needing special processing requirements.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BC032C-4460-4213-A84A-225A4B0B95C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 low loss solution without needing investments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2E9BFB-B0DF-4984-AD4F-C8E90F663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7439" y="4669602"/>
            <a:ext cx="6374768" cy="3557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75530A-E408-4CB8-AE20-6018FD44A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94" y="4536746"/>
            <a:ext cx="6629400" cy="3733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E9BFA0-92FC-458F-A1A7-39B99513FEC9}"/>
              </a:ext>
            </a:extLst>
          </p:cNvPr>
          <p:cNvSpPr txBox="1"/>
          <p:nvPr/>
        </p:nvSpPr>
        <p:spPr>
          <a:xfrm>
            <a:off x="7919070" y="5143500"/>
            <a:ext cx="280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92CC92F-B9CB-4808-A277-5A23D9B09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647452"/>
              </p:ext>
            </p:extLst>
          </p:nvPr>
        </p:nvGraphicFramePr>
        <p:xfrm>
          <a:off x="8127206" y="5224462"/>
          <a:ext cx="2595514" cy="1431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8206">
                  <a:extLst>
                    <a:ext uri="{9D8B030D-6E8A-4147-A177-3AD203B41FA5}">
                      <a16:colId xmlns:a16="http://schemas.microsoft.com/office/drawing/2014/main" val="824694261"/>
                    </a:ext>
                  </a:extLst>
                </a:gridCol>
                <a:gridCol w="778654">
                  <a:extLst>
                    <a:ext uri="{9D8B030D-6E8A-4147-A177-3AD203B41FA5}">
                      <a16:colId xmlns:a16="http://schemas.microsoft.com/office/drawing/2014/main" val="3229325061"/>
                    </a:ext>
                  </a:extLst>
                </a:gridCol>
                <a:gridCol w="778654">
                  <a:extLst>
                    <a:ext uri="{9D8B030D-6E8A-4147-A177-3AD203B41FA5}">
                      <a16:colId xmlns:a16="http://schemas.microsoft.com/office/drawing/2014/main" val="944113953"/>
                    </a:ext>
                  </a:extLst>
                </a:gridCol>
              </a:tblGrid>
              <a:tr h="4770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Products</a:t>
                      </a:r>
                      <a:endParaRPr lang="en-US" sz="11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DK</a:t>
                      </a:r>
                      <a:endParaRPr lang="en-US" sz="11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DF</a:t>
                      </a:r>
                      <a:endParaRPr lang="en-US" sz="1100" b="1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05574580"/>
                  </a:ext>
                </a:extLst>
              </a:tr>
              <a:tr h="4770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Pyralux GPL</a:t>
                      </a:r>
                      <a:endParaRPr lang="en-US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2.8</a:t>
                      </a:r>
                      <a:endParaRPr lang="en-US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0.0035</a:t>
                      </a:r>
                      <a:endParaRPr lang="en-US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01254363"/>
                  </a:ext>
                </a:extLst>
              </a:tr>
              <a:tr h="4770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Pyralux TK</a:t>
                      </a:r>
                      <a:endParaRPr lang="en-US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2.5</a:t>
                      </a:r>
                      <a:endParaRPr lang="en-US" sz="1100" b="0" i="0" u="none" strike="noStrike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</a:rPr>
                        <a:t>0.002</a:t>
                      </a:r>
                      <a:endParaRPr lang="en-US" sz="1100" b="0" i="0" u="none" strike="noStrike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114149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E40392F-1C17-48E7-97EE-0960CA192C14}"/>
              </a:ext>
            </a:extLst>
          </p:cNvPr>
          <p:cNvSpPr txBox="1"/>
          <p:nvPr/>
        </p:nvSpPr>
        <p:spPr>
          <a:xfrm>
            <a:off x="1078310" y="8599884"/>
            <a:ext cx="64853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* Would need to laminate GPL to Kapton, </a:t>
            </a:r>
            <a:r>
              <a:rPr lang="en-US" sz="1000" dirty="0" err="1"/>
              <a:t>coverlay</a:t>
            </a:r>
            <a:r>
              <a:rPr lang="en-US" sz="1000" dirty="0"/>
              <a:t> option of GPL coming later in 2020.</a:t>
            </a:r>
          </a:p>
        </p:txBody>
      </p:sp>
    </p:spTree>
    <p:extLst>
      <p:ext uri="{BB962C8B-B14F-4D97-AF65-F5344CB8AC3E}">
        <p14:creationId xmlns:p14="http://schemas.microsoft.com/office/powerpoint/2010/main" val="3893389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450354" y="0"/>
            <a:ext cx="15836059" cy="952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669662">
              <a:defRPr/>
            </a:pPr>
            <a:r>
              <a:rPr lang="en-US" b="0" dirty="0"/>
              <a:t>HT </a:t>
            </a:r>
            <a:r>
              <a:rPr lang="en-US" sz="4200" b="0" dirty="0"/>
              <a:t>Bonding Film – Used for Bondply or Coverlay</a:t>
            </a:r>
            <a:endParaRPr lang="en-US" b="0" dirty="0"/>
          </a:p>
        </p:txBody>
      </p:sp>
      <p:sp>
        <p:nvSpPr>
          <p:cNvPr id="49155" name="TextBox 16"/>
          <p:cNvSpPr txBox="1">
            <a:spLocks noChangeArrowheads="1"/>
          </p:cNvSpPr>
          <p:nvPr/>
        </p:nvSpPr>
        <p:spPr bwMode="auto">
          <a:xfrm>
            <a:off x="1150318" y="1943101"/>
            <a:ext cx="9307341" cy="6721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915" tIns="60455" rIns="120915" bIns="60455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en-US" altLang="en-US" sz="3441" dirty="0">
                <a:ea typeface="ＭＳ Ｐゴシック" panose="020B0600070205080204" pitchFamily="34" charset="-128"/>
              </a:rPr>
              <a:t>Homogeneous thermoplastic film.</a:t>
            </a:r>
          </a:p>
          <a:p>
            <a:pPr marL="1119500" lvl="1" indent="-514350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kumimoji="0" lang="en-US" altLang="en-US" sz="2912" dirty="0">
                <a:ea typeface="ＭＳ Ｐゴシック" panose="020B0600070205080204" pitchFamily="34" charset="-128"/>
              </a:rPr>
              <a:t>Similar to thermoplastic layer of AP or HT clad</a:t>
            </a:r>
          </a:p>
          <a:p>
            <a:pPr marL="1119500" lvl="1" indent="-514350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kumimoji="0" lang="en-US" altLang="en-US" sz="2912" dirty="0">
                <a:ea typeface="ＭＳ Ｐゴシック" panose="020B0600070205080204" pitchFamily="34" charset="-128"/>
              </a:rPr>
              <a:t>No curing or cross-linking involved</a:t>
            </a:r>
          </a:p>
          <a:p>
            <a:pPr marL="1119500" lvl="1" indent="-514350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kumimoji="0" lang="en-US" altLang="en-US" sz="2912" dirty="0">
                <a:ea typeface="ＭＳ Ｐゴシック" panose="020B0600070205080204" pitchFamily="34" charset="-128"/>
              </a:rPr>
              <a:t>Very viscous – no flow</a:t>
            </a:r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kumimoji="0" lang="en-US" altLang="en-US" sz="3441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en-US" altLang="en-US" sz="3441" dirty="0">
                <a:ea typeface="ＭＳ Ｐゴシック" panose="020B0600070205080204" pitchFamily="34" charset="-128"/>
              </a:rPr>
              <a:t>Multi-Functional: </a:t>
            </a:r>
            <a:r>
              <a:rPr kumimoji="0" lang="en-US" altLang="en-US" sz="3441" dirty="0" err="1">
                <a:ea typeface="ＭＳ Ｐゴシック" panose="020B0600070205080204" pitchFamily="34" charset="-128"/>
              </a:rPr>
              <a:t>Bondply</a:t>
            </a:r>
            <a:r>
              <a:rPr kumimoji="0" lang="en-US" altLang="en-US" sz="3441" dirty="0">
                <a:ea typeface="ＭＳ Ｐゴシック" panose="020B0600070205080204" pitchFamily="34" charset="-128"/>
              </a:rPr>
              <a:t> or Coverlay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kumimoji="0" lang="en-US" altLang="en-US" sz="2912" dirty="0">
                <a:ea typeface="ＭＳ Ｐゴシック" panose="020B0600070205080204" pitchFamily="34" charset="-128"/>
              </a:rPr>
              <a:t>No reinforcing film required due to high viscosity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kumimoji="0" lang="en-US" altLang="en-US" sz="2912" dirty="0">
                <a:ea typeface="ＭＳ Ｐゴシック" panose="020B0600070205080204" pitchFamily="34" charset="-128"/>
              </a:rPr>
              <a:t>Different thicknesses available (1-4 mil)</a:t>
            </a:r>
          </a:p>
          <a:p>
            <a:pPr lvl="1" eaLnBrk="1" hangingPunct="1">
              <a:spcBef>
                <a:spcPct val="0"/>
              </a:spcBef>
              <a:buSzTx/>
              <a:buFontTx/>
              <a:buNone/>
            </a:pPr>
            <a:endParaRPr kumimoji="0" lang="en-US" altLang="en-US" sz="2912" dirty="0"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</a:pPr>
            <a:r>
              <a:rPr kumimoji="0" lang="en-US" altLang="en-US" sz="3441" dirty="0">
                <a:ea typeface="ＭＳ Ｐゴシック" panose="020B0600070205080204" pitchFamily="34" charset="-128"/>
              </a:rPr>
              <a:t>Very good High Frequency Performance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kumimoji="0" lang="en-US" altLang="en-US" sz="2912" dirty="0">
                <a:ea typeface="ＭＳ Ｐゴシック" panose="020B0600070205080204" pitchFamily="34" charset="-128"/>
              </a:rPr>
              <a:t>No Acrylic!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kumimoji="0" lang="en-US" altLang="en-US" sz="2912" dirty="0" err="1">
                <a:ea typeface="ＭＳ Ｐゴシック" panose="020B0600070205080204" pitchFamily="34" charset="-128"/>
              </a:rPr>
              <a:t>Dk</a:t>
            </a:r>
            <a:r>
              <a:rPr kumimoji="0" lang="en-US" altLang="en-US" sz="2912" dirty="0">
                <a:ea typeface="ＭＳ Ｐゴシック" panose="020B0600070205080204" pitchFamily="34" charset="-128"/>
              </a:rPr>
              <a:t>=3.2, </a:t>
            </a:r>
            <a:r>
              <a:rPr kumimoji="0" lang="en-US" altLang="en-US" sz="2912" dirty="0" err="1">
                <a:ea typeface="ＭＳ Ｐゴシック" panose="020B0600070205080204" pitchFamily="34" charset="-128"/>
              </a:rPr>
              <a:t>Df</a:t>
            </a:r>
            <a:r>
              <a:rPr kumimoji="0" lang="en-US" altLang="en-US" sz="2912" dirty="0">
                <a:ea typeface="ＭＳ Ｐゴシック" panose="020B0600070205080204" pitchFamily="34" charset="-128"/>
              </a:rPr>
              <a:t>=0.003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kumimoji="0" lang="en-US" altLang="en-US" sz="2912" dirty="0">
                <a:ea typeface="ＭＳ Ｐゴシック" panose="020B0600070205080204" pitchFamily="34" charset="-128"/>
              </a:rPr>
              <a:t>Low moisture absorption</a:t>
            </a:r>
          </a:p>
          <a:p>
            <a:pPr lvl="1" eaLnBrk="1" hangingPunct="1"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endParaRPr kumimoji="0" lang="en-US" altLang="en-US" sz="2912" dirty="0">
              <a:ea typeface="ＭＳ Ｐゴシック" panose="020B0600070205080204" pitchFamily="34" charset="-128"/>
            </a:endParaRPr>
          </a:p>
        </p:txBody>
      </p:sp>
      <p:pic>
        <p:nvPicPr>
          <p:cNvPr id="49156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3232" y="1399084"/>
            <a:ext cx="4372176" cy="2830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3231" y="4351412"/>
            <a:ext cx="4437530" cy="3328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81644" y="7735788"/>
            <a:ext cx="4960704" cy="227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8417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58430" y="64047"/>
            <a:ext cx="16127983" cy="68421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669662">
              <a:defRPr/>
            </a:pPr>
            <a:r>
              <a:rPr lang="en-US" b="0" dirty="0"/>
              <a:t>Examples – HT as a Coverlay</a:t>
            </a:r>
          </a:p>
        </p:txBody>
      </p:sp>
      <p:sp>
        <p:nvSpPr>
          <p:cNvPr id="54275" name="TextBox 16"/>
          <p:cNvSpPr txBox="1">
            <a:spLocks noChangeArrowheads="1"/>
          </p:cNvSpPr>
          <p:nvPr/>
        </p:nvSpPr>
        <p:spPr bwMode="auto">
          <a:xfrm>
            <a:off x="2722234" y="1653428"/>
            <a:ext cx="7874934" cy="8024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915" tIns="60455" rIns="120915" bIns="60455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kumimoji="0" lang="en-US" altLang="en-US" sz="3441" dirty="0">
                <a:ea typeface="ＭＳ Ｐゴシック" pitchFamily="34" charset="-128"/>
              </a:rPr>
              <a:t>HT9121R with HT0300</a:t>
            </a:r>
          </a:p>
          <a:p>
            <a:pPr marL="605150" lvl="1" indent="0">
              <a:spcBef>
                <a:spcPct val="0"/>
              </a:spcBef>
              <a:buSzTx/>
              <a:buNone/>
              <a:defRPr/>
            </a:pPr>
            <a:r>
              <a:rPr kumimoji="0" lang="en-US" altLang="en-US" sz="2912" dirty="0">
                <a:ea typeface="ＭＳ Ｐゴシック" pitchFamily="34" charset="-128"/>
              </a:rPr>
              <a:t>- DS 1 </a:t>
            </a:r>
            <a:r>
              <a:rPr kumimoji="0" lang="en-US" altLang="en-US" sz="2912" dirty="0" err="1">
                <a:ea typeface="ＭＳ Ｐゴシック" pitchFamily="34" charset="-128"/>
              </a:rPr>
              <a:t>oz</a:t>
            </a:r>
            <a:r>
              <a:rPr kumimoji="0" lang="en-US" altLang="en-US" sz="2912" dirty="0">
                <a:ea typeface="ＭＳ Ｐゴシック" pitchFamily="34" charset="-128"/>
              </a:rPr>
              <a:t> Cu over 2 mil PI</a:t>
            </a:r>
          </a:p>
          <a:p>
            <a:pPr marL="605150" lvl="1" indent="0">
              <a:spcBef>
                <a:spcPct val="0"/>
              </a:spcBef>
              <a:buSzTx/>
              <a:buNone/>
              <a:defRPr/>
            </a:pPr>
            <a:r>
              <a:rPr kumimoji="0" lang="en-US" altLang="en-US" sz="2912" dirty="0">
                <a:ea typeface="ＭＳ Ｐゴシック" pitchFamily="34" charset="-128"/>
              </a:rPr>
              <a:t>- 3 mil HT </a:t>
            </a:r>
            <a:r>
              <a:rPr kumimoji="0" lang="en-US" altLang="en-US" sz="2912" dirty="0" err="1">
                <a:ea typeface="ＭＳ Ｐゴシック" pitchFamily="34" charset="-128"/>
              </a:rPr>
              <a:t>Coverlay</a:t>
            </a:r>
            <a:endParaRPr kumimoji="0" lang="en-US" altLang="en-US" sz="2912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  <a:buSzTx/>
              <a:buFont typeface="Arial" charset="0"/>
              <a:buBlip>
                <a:blip r:embed="rId2"/>
              </a:buBlip>
              <a:defRPr/>
            </a:pPr>
            <a:endParaRPr kumimoji="0" lang="en-US" altLang="en-US" sz="3441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  <a:buSzTx/>
              <a:buFont typeface="Arial" charset="0"/>
              <a:buBlip>
                <a:blip r:embed="rId2"/>
              </a:buBlip>
              <a:defRPr/>
            </a:pPr>
            <a:endParaRPr kumimoji="0" lang="en-US" altLang="en-US" sz="3441" dirty="0">
              <a:ea typeface="ＭＳ Ｐゴシック" pitchFamily="34" charset="-128"/>
            </a:endParaRPr>
          </a:p>
          <a:p>
            <a:pPr lvl="1" eaLnBrk="1" hangingPunct="1">
              <a:spcBef>
                <a:spcPct val="0"/>
              </a:spcBef>
              <a:buSzTx/>
              <a:buFont typeface="Arial" charset="0"/>
              <a:buBlip>
                <a:blip r:embed="rId2"/>
              </a:buBlip>
              <a:defRPr/>
            </a:pPr>
            <a:endParaRPr kumimoji="0" lang="en-US" altLang="en-US" sz="3441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kumimoji="0" lang="en-US" altLang="en-US" sz="3441" dirty="0">
                <a:ea typeface="ＭＳ Ｐゴシック" pitchFamily="34" charset="-128"/>
              </a:rPr>
              <a:t>HT8525R with HT0200</a:t>
            </a:r>
          </a:p>
          <a:p>
            <a:pPr marL="605150" lvl="1" indent="0">
              <a:spcBef>
                <a:spcPct val="0"/>
              </a:spcBef>
              <a:buSzTx/>
              <a:buNone/>
              <a:defRPr/>
            </a:pPr>
            <a:r>
              <a:rPr kumimoji="0" lang="en-US" altLang="en-US" sz="2912" dirty="0">
                <a:ea typeface="ＭＳ Ｐゴシック" pitchFamily="34" charset="-128"/>
              </a:rPr>
              <a:t>- DS 0.5 </a:t>
            </a:r>
            <a:r>
              <a:rPr kumimoji="0" lang="en-US" altLang="en-US" sz="2912" dirty="0" err="1">
                <a:ea typeface="ＭＳ Ｐゴシック" pitchFamily="34" charset="-128"/>
              </a:rPr>
              <a:t>oz</a:t>
            </a:r>
            <a:r>
              <a:rPr kumimoji="0" lang="en-US" altLang="en-US" sz="2912" dirty="0">
                <a:ea typeface="ＭＳ Ｐゴシック" pitchFamily="34" charset="-128"/>
              </a:rPr>
              <a:t> Cu over 2 mil PI</a:t>
            </a:r>
          </a:p>
          <a:p>
            <a:pPr marL="605150" lvl="1" indent="0">
              <a:spcBef>
                <a:spcPct val="0"/>
              </a:spcBef>
              <a:buSzTx/>
              <a:buNone/>
              <a:defRPr/>
            </a:pPr>
            <a:r>
              <a:rPr kumimoji="0" lang="en-US" altLang="en-US" sz="2912" dirty="0">
                <a:ea typeface="ＭＳ Ｐゴシック" pitchFamily="34" charset="-128"/>
              </a:rPr>
              <a:t>- 2 mil HT </a:t>
            </a:r>
            <a:r>
              <a:rPr kumimoji="0" lang="en-US" altLang="en-US" sz="2912" dirty="0" err="1">
                <a:ea typeface="ＭＳ Ｐゴシック" pitchFamily="34" charset="-128"/>
              </a:rPr>
              <a:t>Coverlay</a:t>
            </a:r>
            <a:endParaRPr kumimoji="0" lang="en-US" altLang="en-US" sz="2912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endParaRPr kumimoji="0" lang="en-US" altLang="en-US" sz="3441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endParaRPr kumimoji="0" lang="en-US" altLang="en-US" sz="3441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endParaRPr kumimoji="0" lang="en-US" altLang="en-US" sz="3441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kumimoji="0" lang="en-US" altLang="en-US" sz="3441" dirty="0">
                <a:ea typeface="ＭＳ Ｐゴシック" pitchFamily="34" charset="-128"/>
              </a:rPr>
              <a:t>HT9121R with HT0200</a:t>
            </a:r>
          </a:p>
          <a:p>
            <a:pPr marL="605150" lvl="1" indent="0">
              <a:spcBef>
                <a:spcPct val="0"/>
              </a:spcBef>
              <a:buSzTx/>
              <a:buNone/>
              <a:defRPr/>
            </a:pPr>
            <a:r>
              <a:rPr kumimoji="0" lang="en-US" altLang="en-US" sz="2912" dirty="0">
                <a:ea typeface="ＭＳ Ｐゴシック" pitchFamily="34" charset="-128"/>
              </a:rPr>
              <a:t>- DS 1 </a:t>
            </a:r>
            <a:r>
              <a:rPr kumimoji="0" lang="en-US" altLang="en-US" sz="2912" dirty="0" err="1">
                <a:ea typeface="ＭＳ Ｐゴシック" pitchFamily="34" charset="-128"/>
              </a:rPr>
              <a:t>oz</a:t>
            </a:r>
            <a:r>
              <a:rPr kumimoji="0" lang="en-US" altLang="en-US" sz="2912" dirty="0">
                <a:ea typeface="ＭＳ Ｐゴシック" pitchFamily="34" charset="-128"/>
              </a:rPr>
              <a:t> Cu over 2 mil PI</a:t>
            </a:r>
          </a:p>
          <a:p>
            <a:pPr marL="605150" lvl="1" indent="0">
              <a:spcBef>
                <a:spcPct val="0"/>
              </a:spcBef>
              <a:buSzTx/>
              <a:buNone/>
              <a:defRPr/>
            </a:pPr>
            <a:r>
              <a:rPr kumimoji="0" lang="en-US" altLang="en-US" sz="2912" dirty="0">
                <a:ea typeface="ＭＳ Ｐゴシック" pitchFamily="34" charset="-128"/>
              </a:rPr>
              <a:t>- 2 mil HT </a:t>
            </a:r>
            <a:r>
              <a:rPr kumimoji="0" lang="en-US" altLang="en-US" sz="2912" dirty="0" err="1">
                <a:ea typeface="ＭＳ Ｐゴシック" pitchFamily="34" charset="-128"/>
              </a:rPr>
              <a:t>Coverlay</a:t>
            </a:r>
            <a:endParaRPr kumimoji="0" lang="en-US" altLang="en-US" sz="2912" dirty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endParaRPr kumimoji="0" lang="en-US" altLang="en-US" sz="2912" dirty="0">
              <a:ea typeface="ＭＳ Ｐゴシック" pitchFamily="34" charset="-128"/>
            </a:endParaRP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6206" y="1710667"/>
            <a:ext cx="3017184" cy="226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1"/>
          <p:cNvPicPr preferRelativeResize="0"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7725" y="4311464"/>
            <a:ext cx="6376848" cy="213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3"/>
          <p:cNvPicPr preferRelativeResize="0"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7725" y="7177368"/>
            <a:ext cx="6376848" cy="213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Slide Number Placeholder 4"/>
          <p:cNvSpPr txBox="1">
            <a:spLocks/>
          </p:cNvSpPr>
          <p:nvPr/>
        </p:nvSpPr>
        <p:spPr bwMode="auto">
          <a:xfrm>
            <a:off x="12458748" y="9677681"/>
            <a:ext cx="3105431" cy="54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4781" tIns="67391" rIns="134781" bIns="67391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30241D30-E767-4C6D-A722-C3F78A08D459}" type="slidenum">
              <a:rPr kumimoji="0" lang="en-US" altLang="en-US" sz="1720">
                <a:solidFill>
                  <a:srgbClr val="898989"/>
                </a:solidFill>
                <a:ea typeface="Gulim" panose="020B0600000101010101" pitchFamily="34" charset="-127"/>
              </a:rPr>
              <a:pPr algn="r">
                <a:spcBef>
                  <a:spcPct val="0"/>
                </a:spcBef>
              </a:pPr>
              <a:t>34</a:t>
            </a:fld>
            <a:endParaRPr kumimoji="0" lang="en-US" altLang="en-US" sz="1720">
              <a:solidFill>
                <a:srgbClr val="898989"/>
              </a:solidFill>
              <a:ea typeface="Gulim" panose="020B0600000101010101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2354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597AFE-011E-4799-97FF-8FF60FC32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4054" y="561975"/>
            <a:ext cx="4572000" cy="4581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4A56F6-6E2B-44DE-8D69-F459DE48A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62" y="1039044"/>
            <a:ext cx="9503884" cy="83582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51EBDA-C4CA-41FD-BE63-29771C2CCFD9}"/>
              </a:ext>
            </a:extLst>
          </p:cNvPr>
          <p:cNvSpPr txBox="1"/>
          <p:nvPr/>
        </p:nvSpPr>
        <p:spPr>
          <a:xfrm>
            <a:off x="10479278" y="5758772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Bend Ratio = Bend Radius : Thickness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C81F1B-1ED2-4CA7-91D4-1BE2B4F5CBEC}"/>
              </a:ext>
            </a:extLst>
          </p:cNvPr>
          <p:cNvSpPr txBox="1"/>
          <p:nvPr/>
        </p:nvSpPr>
        <p:spPr>
          <a:xfrm>
            <a:off x="11519470" y="6727676"/>
            <a:ext cx="52565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92D050"/>
                </a:solidFill>
              </a:rPr>
              <a:t>10:1 Single Sided</a:t>
            </a:r>
          </a:p>
          <a:p>
            <a:pPr algn="ctr"/>
            <a:r>
              <a:rPr lang="en-US" sz="4400" b="1" dirty="0">
                <a:solidFill>
                  <a:srgbClr val="92D050"/>
                </a:solidFill>
              </a:rPr>
              <a:t>10:1 Double Sided</a:t>
            </a:r>
          </a:p>
          <a:p>
            <a:pPr algn="ctr"/>
            <a:r>
              <a:rPr lang="en-US" sz="4400" b="1" dirty="0">
                <a:solidFill>
                  <a:srgbClr val="92D050"/>
                </a:solidFill>
              </a:rPr>
              <a:t>20+:1 Multi-Layer</a:t>
            </a:r>
            <a:endParaRPr lang="en-US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3976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E1AFD0-DE9F-4CDD-8B4A-2C9F68061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6342" y="152821"/>
            <a:ext cx="6696075" cy="47910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A3629A-5CA8-4EE7-B0DA-BF90D7DE0C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9430" y="157733"/>
            <a:ext cx="5926832" cy="47354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7B8780-1507-49B6-9428-3A77CD269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6341" y="5343105"/>
            <a:ext cx="6637979" cy="46100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566E1D-4940-4AC5-8476-B0C033311E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9430" y="5178766"/>
            <a:ext cx="6065881" cy="47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41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1E18-03C4-48F3-93DE-1F446F4547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446462" y="522436"/>
            <a:ext cx="12344400" cy="857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u="sng" dirty="0">
                <a:solidFill>
                  <a:schemeClr val="bg1"/>
                </a:solidFill>
              </a:rPr>
              <a:t>Bend Area: General Guidelines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641F-3758-42CB-B14A-0F27CB8DDD3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6843" y="2119164"/>
            <a:ext cx="15152259" cy="6788150"/>
          </a:xfrm>
        </p:spPr>
        <p:txBody>
          <a:bodyPr>
            <a:normAutofit/>
          </a:bodyPr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Keep single plane layer near center of stack-up.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Keep signal layers (traces) inside (concave side) of bend axis.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Use “loose leaf” constructions for multilayer flex in rigid flex.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1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No PTH’s in bend area.</a:t>
            </a:r>
          </a:p>
          <a:p>
            <a:pPr marL="1485809" lvl="1" indent="-5715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/>
              <a:t>Rout traces 90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° to bend axis in bend area.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Avoid “I-Beam” routing of traces.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“cross hatch” reference places when possible.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8728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900E5-CBB9-455C-8236-CA444E70F8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15"/>
          <a:stretch/>
        </p:blipFill>
        <p:spPr>
          <a:xfrm>
            <a:off x="1150318" y="2335188"/>
            <a:ext cx="11142063" cy="69313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3BA073A-BFE6-430C-9A86-BB383862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“Loose Leaf” Rigid Flex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6DCED-C60A-4F25-A99C-BD0C27BEDE65}"/>
              </a:ext>
            </a:extLst>
          </p:cNvPr>
          <p:cNvSpPr txBox="1"/>
          <p:nvPr/>
        </p:nvSpPr>
        <p:spPr>
          <a:xfrm>
            <a:off x="13319669" y="3703340"/>
            <a:ext cx="4397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bonding between </a:t>
            </a:r>
            <a:r>
              <a:rPr lang="en-US" dirty="0" err="1"/>
              <a:t>coverlays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D5E85C-C18B-4ABD-A593-36CDA8C47132}"/>
              </a:ext>
            </a:extLst>
          </p:cNvPr>
          <p:cNvCxnSpPr>
            <a:stCxn id="4" idx="1"/>
          </p:cNvCxnSpPr>
          <p:nvPr/>
        </p:nvCxnSpPr>
        <p:spPr>
          <a:xfrm flipH="1">
            <a:off x="8711158" y="4241949"/>
            <a:ext cx="4608511" cy="538609"/>
          </a:xfrm>
          <a:prstGeom prst="straightConnector1">
            <a:avLst/>
          </a:prstGeom>
          <a:ln w="635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2D89176-DE6B-4F9C-A703-C70C2F94EFDA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8135094" y="4241949"/>
            <a:ext cx="5184575" cy="1405607"/>
          </a:xfrm>
          <a:prstGeom prst="straightConnector1">
            <a:avLst/>
          </a:prstGeom>
          <a:ln w="635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023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BA073A-BFE6-430C-9A86-BB383862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Bend Area for Rigid Flex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6DCED-C60A-4F25-A99C-BD0C27BEDE65}"/>
              </a:ext>
            </a:extLst>
          </p:cNvPr>
          <p:cNvSpPr txBox="1"/>
          <p:nvPr/>
        </p:nvSpPr>
        <p:spPr>
          <a:xfrm>
            <a:off x="13319669" y="3703340"/>
            <a:ext cx="2354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Bend Area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300D0-A8DB-40B8-ABE3-BD98FBF77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615" y="1516027"/>
            <a:ext cx="8338169" cy="784533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D5E85C-C18B-4ABD-A593-36CDA8C47132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7054974" y="3995728"/>
            <a:ext cx="6264695" cy="1363796"/>
          </a:xfrm>
          <a:prstGeom prst="straightConnector1">
            <a:avLst/>
          </a:prstGeom>
          <a:ln w="635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97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6247858" y="1626395"/>
            <a:ext cx="11733782" cy="77724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3200" dirty="0">
                <a:latin typeface="Arial" charset="0"/>
                <a:cs typeface="Arial" charset="0"/>
              </a:rPr>
              <a:t> Offer a wide range of PCB materials from premier suppliers.</a:t>
            </a:r>
          </a:p>
          <a:p>
            <a:pPr lvl="1"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2400" dirty="0">
                <a:latin typeface="Arial" charset="0"/>
                <a:cs typeface="Arial" charset="0"/>
              </a:rPr>
              <a:t>Isola, DuPont, LCOA, CAC, Pacothane, Oak Mitsui, JX Nippon</a:t>
            </a:r>
          </a:p>
          <a:p>
            <a:pPr lvl="1"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2500" dirty="0">
                <a:latin typeface="Arial" charset="0"/>
                <a:cs typeface="Arial" charset="0"/>
              </a:rPr>
              <a:t> </a:t>
            </a:r>
            <a:r>
              <a:rPr lang="en-US" altLang="en-US" sz="3200" dirty="0">
                <a:latin typeface="Arial" charset="0"/>
                <a:cs typeface="Arial" charset="0"/>
              </a:rPr>
              <a:t>Maintain the critical mass required to provide better access to products and technical support for the electronics industry.</a:t>
            </a:r>
          </a:p>
          <a:p>
            <a:pPr lvl="1"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2400" dirty="0">
                <a:latin typeface="Arial" charset="0"/>
                <a:cs typeface="Arial" charset="0"/>
              </a:rPr>
              <a:t>Provide Local Inventory </a:t>
            </a:r>
          </a:p>
          <a:p>
            <a:pPr lvl="2"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2100" dirty="0">
                <a:latin typeface="Arial" charset="0"/>
                <a:cs typeface="Arial" charset="0"/>
              </a:rPr>
              <a:t>Customers access material </a:t>
            </a:r>
            <a:r>
              <a:rPr lang="en-US" altLang="en-US" sz="2100" u="sng" dirty="0">
                <a:latin typeface="Arial" charset="0"/>
                <a:cs typeface="Arial" charset="0"/>
              </a:rPr>
              <a:t>in hours</a:t>
            </a:r>
          </a:p>
          <a:p>
            <a:pPr lvl="1"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2400" dirty="0">
                <a:latin typeface="Arial" charset="0"/>
                <a:cs typeface="Arial" charset="0"/>
              </a:rPr>
              <a:t>On-site technical support</a:t>
            </a:r>
          </a:p>
          <a:p>
            <a:pPr lvl="1"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endParaRPr lang="en-US" altLang="en-US" sz="2400" dirty="0">
              <a:latin typeface="Arial" charset="0"/>
              <a:cs typeface="Arial" charset="0"/>
            </a:endParaRPr>
          </a:p>
          <a:p>
            <a:pPr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2500" dirty="0">
                <a:latin typeface="Arial" charset="0"/>
                <a:cs typeface="Arial" charset="0"/>
              </a:rPr>
              <a:t> </a:t>
            </a:r>
            <a:r>
              <a:rPr lang="en-US" altLang="en-US" sz="3200" dirty="0">
                <a:latin typeface="Arial" charset="0"/>
                <a:cs typeface="Arial" charset="0"/>
              </a:rPr>
              <a:t>ACT! Accomplish Change Together </a:t>
            </a:r>
          </a:p>
          <a:p>
            <a:pPr lvl="1"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2400" dirty="0">
                <a:latin typeface="Arial" charset="0"/>
                <a:cs typeface="Arial" charset="0"/>
              </a:rPr>
              <a:t>Support fabricators with their customers</a:t>
            </a:r>
          </a:p>
          <a:p>
            <a:pPr lvl="1">
              <a:lnSpc>
                <a:spcPct val="120000"/>
              </a:lnSpc>
              <a:spcBef>
                <a:spcPts val="1071"/>
              </a:spcBef>
              <a:buFont typeface="Wingdings" pitchFamily="2" charset="2"/>
              <a:buChar char="§"/>
            </a:pPr>
            <a:r>
              <a:rPr lang="en-US" altLang="en-US" sz="2400" dirty="0">
                <a:latin typeface="Arial" charset="0"/>
                <a:cs typeface="Arial" charset="0"/>
              </a:rPr>
              <a:t>Provide support for proper material selection</a:t>
            </a:r>
            <a:endParaRPr lang="en-US" altLang="en-US" sz="4400" dirty="0">
              <a:latin typeface="Arial" charset="0"/>
              <a:cs typeface="Arial" charset="0"/>
            </a:endParaRPr>
          </a:p>
          <a:p>
            <a:pPr>
              <a:buFont typeface="Wingdings" pitchFamily="2" charset="2"/>
              <a:buChar char="§"/>
            </a:pPr>
            <a:endParaRPr lang="en-US" altLang="en-US" sz="1200" dirty="0">
              <a:latin typeface="Arial" charset="0"/>
              <a:cs typeface="Arial" charset="0"/>
            </a:endParaRPr>
          </a:p>
        </p:txBody>
      </p:sp>
      <p:sp>
        <p:nvSpPr>
          <p:cNvPr id="13315" name="Title 1"/>
          <p:cNvSpPr>
            <a:spLocks noGrp="1"/>
          </p:cNvSpPr>
          <p:nvPr>
            <p:ph type="title"/>
          </p:nvPr>
        </p:nvSpPr>
        <p:spPr bwMode="auto">
          <a:xfrm>
            <a:off x="1219094" y="228600"/>
            <a:ext cx="16457772" cy="1028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63275" tIns="81638" rIns="163275" bIns="81638" numCol="1" anchor="t" anchorCtr="0" compatLnSpc="1">
            <a:prstTxWarp prst="textNoShape">
              <a:avLst/>
            </a:prstTxWarp>
          </a:bodyPr>
          <a:lstStyle/>
          <a:p>
            <a:pPr algn="r" eaLnBrk="1" hangingPunct="1"/>
            <a:r>
              <a:rPr lang="en-US" altLang="en-US" sz="7100" dirty="0">
                <a:solidFill>
                  <a:schemeClr val="bg1"/>
                </a:solidFill>
                <a:latin typeface="Arial" charset="0"/>
                <a:cs typeface="Arial" charset="0"/>
              </a:rPr>
              <a:t>Insulectro: Electronic Materials</a:t>
            </a:r>
          </a:p>
        </p:txBody>
      </p:sp>
      <p:pic>
        <p:nvPicPr>
          <p:cNvPr id="13316" name="Picture 6" descr="PUMA REDUC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38" y="2171700"/>
            <a:ext cx="5544616" cy="667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BA073A-BFE6-430C-9A86-BB383862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470" y="270685"/>
            <a:ext cx="14091527" cy="1035185"/>
          </a:xfrm>
        </p:spPr>
        <p:txBody>
          <a:bodyPr/>
          <a:lstStyle/>
          <a:p>
            <a:pPr algn="ctr"/>
            <a:r>
              <a:rPr lang="en-US" u="sng" dirty="0"/>
              <a:t>Use of Stress Riser and Fillets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D6DCED-C60A-4F25-A99C-BD0C27BEDE65}"/>
              </a:ext>
            </a:extLst>
          </p:cNvPr>
          <p:cNvSpPr txBox="1"/>
          <p:nvPr/>
        </p:nvSpPr>
        <p:spPr>
          <a:xfrm>
            <a:off x="10655374" y="1921024"/>
            <a:ext cx="23541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Risk of crack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CF6E97-8C89-453F-960C-A1279048C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8430" y="2812690"/>
            <a:ext cx="5637850" cy="432048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ED5E85C-C18B-4ABD-A593-36CDA8C47132}"/>
              </a:ext>
            </a:extLst>
          </p:cNvPr>
          <p:cNvCxnSpPr>
            <a:cxnSpLocks/>
          </p:cNvCxnSpPr>
          <p:nvPr/>
        </p:nvCxnSpPr>
        <p:spPr>
          <a:xfrm flipH="1">
            <a:off x="5182766" y="2459633"/>
            <a:ext cx="5307368" cy="2513297"/>
          </a:xfrm>
          <a:prstGeom prst="straightConnector1">
            <a:avLst/>
          </a:prstGeom>
          <a:ln w="63500">
            <a:solidFill>
              <a:schemeClr val="tx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BB44C5E-54E6-4133-8594-1379724F0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206" y="5049980"/>
            <a:ext cx="3409950" cy="37052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FFD571-AB21-4439-8F43-32DD92E2C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9710" y="4972930"/>
            <a:ext cx="345757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89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BA073A-BFE6-430C-9A86-BB383862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Ecobond</a:t>
            </a:r>
            <a:r>
              <a:rPr lang="en-US" dirty="0"/>
              <a:t> Fillets for transition stress relief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0A210E-24D5-4999-B54F-650804A11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8831" y="2262187"/>
            <a:ext cx="9048750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78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BA073A-BFE6-430C-9A86-BB383862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374" y="225673"/>
            <a:ext cx="16489832" cy="1035185"/>
          </a:xfrm>
        </p:spPr>
        <p:txBody>
          <a:bodyPr/>
          <a:lstStyle/>
          <a:p>
            <a:r>
              <a:rPr lang="en-US" b="1" dirty="0"/>
              <a:t>Tear Stops and No Square Corners or Sharp Edges</a:t>
            </a:r>
            <a:endParaRPr lang="en-US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5D1C2DA-5BD7-4BC7-95BE-E1673C733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509" y="2695228"/>
            <a:ext cx="13017683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266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BA073A-BFE6-430C-9A86-BB383862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374" y="225673"/>
            <a:ext cx="16489832" cy="1035185"/>
          </a:xfrm>
        </p:spPr>
        <p:txBody>
          <a:bodyPr/>
          <a:lstStyle/>
          <a:p>
            <a:r>
              <a:rPr lang="en-US" sz="4800" b="1" dirty="0"/>
              <a:t>Plating: Holes and Pads= OK, but don’t Plate Traces</a:t>
            </a: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43227C-CE2A-4D8F-B4D3-805CFE14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270" y="1759124"/>
            <a:ext cx="9496425" cy="3495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51597E-6EB6-4766-A157-62A9AD299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342" y="5503540"/>
            <a:ext cx="4680520" cy="3714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B3914-7460-4A5C-B7FC-71A9595EA225}"/>
              </a:ext>
            </a:extLst>
          </p:cNvPr>
          <p:cNvSpPr txBox="1"/>
          <p:nvPr/>
        </p:nvSpPr>
        <p:spPr>
          <a:xfrm>
            <a:off x="6550918" y="6511652"/>
            <a:ext cx="28083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Electroless </a:t>
            </a:r>
          </a:p>
          <a:p>
            <a:r>
              <a:rPr lang="en-US" dirty="0"/>
              <a:t>Nickel SEM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56D6B6-84F5-4728-A44D-C097E6A710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199978" y="5240695"/>
            <a:ext cx="3783988" cy="42160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F01EEB-F678-4607-A45F-B0BBCC57DABA}"/>
              </a:ext>
            </a:extLst>
          </p:cNvPr>
          <p:cNvSpPr txBox="1"/>
          <p:nvPr/>
        </p:nvSpPr>
        <p:spPr>
          <a:xfrm>
            <a:off x="11983954" y="4279404"/>
            <a:ext cx="4720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Rolled Annealed Copper</a:t>
            </a:r>
          </a:p>
        </p:txBody>
      </p:sp>
    </p:spTree>
    <p:extLst>
      <p:ext uri="{BB962C8B-B14F-4D97-AF65-F5344CB8AC3E}">
        <p14:creationId xmlns:p14="http://schemas.microsoft.com/office/powerpoint/2010/main" val="10770843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2273B3-2CD5-4F2B-BA24-3870C6513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0398" y="3415308"/>
            <a:ext cx="5866661" cy="1517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7FA4EAC-FFD9-42EB-B921-CFF00EAC3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9390" y="3415308"/>
            <a:ext cx="6396074" cy="1498848"/>
          </a:xfrm>
          <a:prstGeom prst="rect">
            <a:avLst/>
          </a:prstGeom>
        </p:spPr>
      </p:pic>
      <p:sp>
        <p:nvSpPr>
          <p:cNvPr id="4" name="タイトル 11">
            <a:extLst>
              <a:ext uri="{FF2B5EF4-FFF2-40B4-BE49-F238E27FC236}">
                <a16:creationId xmlns:a16="http://schemas.microsoft.com/office/drawing/2014/main" id="{7A5F5292-9F28-414A-BE8F-6AA43A4EC80F}"/>
              </a:ext>
            </a:extLst>
          </p:cNvPr>
          <p:cNvSpPr txBox="1">
            <a:spLocks/>
          </p:cNvSpPr>
          <p:nvPr/>
        </p:nvSpPr>
        <p:spPr>
          <a:xfrm>
            <a:off x="914320" y="351842"/>
            <a:ext cx="16457772" cy="1203151"/>
          </a:xfrm>
          <a:prstGeom prst="rect">
            <a:avLst/>
          </a:prstGeom>
        </p:spPr>
        <p:txBody>
          <a:bodyPr/>
          <a:lstStyle>
            <a:lvl1pPr algn="ctr" defTabSz="1632753" rtl="0" eaLnBrk="1" latinLnBrk="0" hangingPunct="1">
              <a:spcBef>
                <a:spcPct val="0"/>
              </a:spcBef>
              <a:buNone/>
              <a:defRPr sz="7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  <a:latin typeface="Bebas Neue Regular" pitchFamily="50" charset="0"/>
              </a:rPr>
              <a:t>Avoid “I-Beam” Circuit Lay-out</a:t>
            </a:r>
          </a:p>
          <a:p>
            <a:endParaRPr lang="en-US" sz="3600" dirty="0">
              <a:solidFill>
                <a:schemeClr val="accent1"/>
              </a:solidFill>
              <a:latin typeface="Bebas Neue Regular" pitchFamily="50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Bebas Neue Regular" pitchFamily="50" charset="0"/>
              </a:rPr>
              <a:t>Not This                             This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E8B389-4AD9-4958-91F7-877C8124C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6" y="5372845"/>
            <a:ext cx="10864138" cy="456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4964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4">
            <a:extLst>
              <a:ext uri="{FF2B5EF4-FFF2-40B4-BE49-F238E27FC236}">
                <a16:creationId xmlns:a16="http://schemas.microsoft.com/office/drawing/2014/main" id="{336D6949-BC9F-458F-952E-64BC4736B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685" y="895028"/>
            <a:ext cx="12263135" cy="8568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4844" tIns="67422" rIns="134844" bIns="67422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32617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465235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97852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930469" algn="l" rtl="0" fontAlgn="base">
              <a:spcBef>
                <a:spcPct val="0"/>
              </a:spcBef>
              <a:spcAft>
                <a:spcPct val="0"/>
              </a:spcAft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663086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4395704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5128321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5860938" algn="l" defTabSz="1465235" rtl="0" eaLnBrk="1" latinLnBrk="0" hangingPunct="1">
              <a:defRPr sz="4487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zh-CN" sz="4400" u="sng" dirty="0">
                <a:solidFill>
                  <a:schemeClr val="tx1"/>
                </a:solidFill>
                <a:ea typeface="宋体" panose="02010600030101010101" pitchFamily="2" charset="-122"/>
              </a:rPr>
              <a:t>Can closely estimate impedance from </a:t>
            </a:r>
            <a:r>
              <a:rPr lang="en-US" altLang="zh-CN" sz="4400" u="sng" dirty="0" err="1">
                <a:solidFill>
                  <a:schemeClr val="tx1"/>
                </a:solidFill>
                <a:ea typeface="宋体" panose="02010600030101010101" pitchFamily="2" charset="-122"/>
              </a:rPr>
              <a:t>stackup</a:t>
            </a:r>
            <a:endParaRPr lang="en-US" altLang="zh-CN" sz="4400" u="sng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44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r>
              <a:rPr lang="en-US" altLang="zh-CN" sz="4400" dirty="0">
                <a:solidFill>
                  <a:schemeClr val="tx1"/>
                </a:solidFill>
                <a:ea typeface="宋体" panose="02010600030101010101" pitchFamily="2" charset="-122"/>
              </a:rPr>
              <a:t>Take note of required values</a:t>
            </a:r>
          </a:p>
          <a:p>
            <a:pPr lvl="2" eaLnBrk="1" hangingPunct="1"/>
            <a:r>
              <a:rPr lang="en-US" altLang="zh-CN" sz="2000" b="1" dirty="0">
                <a:solidFill>
                  <a:schemeClr val="tx1"/>
                </a:solidFill>
                <a:ea typeface="宋体" panose="02010600030101010101" pitchFamily="2" charset="-122"/>
              </a:rPr>
              <a:t>Dielectric Thickness, Copper Thickness, Copper Widths, </a:t>
            </a:r>
            <a:r>
              <a:rPr lang="en-US" altLang="zh-CN" sz="2000" b="1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2000" b="1" dirty="0">
                <a:solidFill>
                  <a:schemeClr val="tx1"/>
                </a:solidFill>
                <a:ea typeface="宋体" panose="02010600030101010101" pitchFamily="2" charset="-122"/>
              </a:rPr>
              <a:t> Thickness</a:t>
            </a:r>
          </a:p>
          <a:p>
            <a:pPr lvl="2" eaLnBrk="1" hangingPunct="1"/>
            <a:r>
              <a:rPr lang="en-US" altLang="zh-CN" sz="2000" b="1" dirty="0">
                <a:solidFill>
                  <a:schemeClr val="tx1"/>
                </a:solidFill>
                <a:ea typeface="宋体" panose="02010600030101010101" pitchFamily="2" charset="-122"/>
              </a:rPr>
              <a:t>Dielectric Constant of Clad, Dielectric Constant of </a:t>
            </a:r>
            <a:r>
              <a:rPr lang="en-US" altLang="zh-CN" sz="2000" b="1" dirty="0" err="1">
                <a:solidFill>
                  <a:schemeClr val="tx1"/>
                </a:solidFill>
                <a:ea typeface="宋体" panose="02010600030101010101" pitchFamily="2" charset="-122"/>
              </a:rPr>
              <a:t>Coverlay</a:t>
            </a:r>
            <a:r>
              <a:rPr lang="en-US" altLang="zh-CN" sz="2000" b="1" dirty="0">
                <a:solidFill>
                  <a:schemeClr val="tx1"/>
                </a:solidFill>
                <a:ea typeface="宋体" panose="02010600030101010101" pitchFamily="2" charset="-122"/>
              </a:rPr>
              <a:t>, Spacing Between Lines</a:t>
            </a:r>
          </a:p>
          <a:p>
            <a:pPr lvl="2" eaLnBrk="1" hangingPunct="1"/>
            <a:endParaRPr lang="en-US" altLang="zh-CN" sz="2000" b="1" dirty="0">
              <a:ea typeface="宋体" panose="02010600030101010101" pitchFamily="2" charset="-122"/>
            </a:endParaRPr>
          </a:p>
          <a:p>
            <a:pPr lvl="2" eaLnBrk="1" hangingPunct="1"/>
            <a:endParaRPr lang="en-US" altLang="zh-CN" sz="20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lvl="1" eaLnBrk="1" hangingPunct="1"/>
            <a:endParaRPr lang="en-US" altLang="zh-CN" sz="1400" b="1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eaLnBrk="1" hangingPunct="1">
              <a:buFontTx/>
              <a:buChar char="•"/>
            </a:pPr>
            <a:r>
              <a:rPr lang="en-US" altLang="zh-CN" sz="4400" u="sng" dirty="0">
                <a:solidFill>
                  <a:schemeClr val="tx1"/>
                </a:solidFill>
                <a:ea typeface="宋体" panose="02010600030101010101" pitchFamily="2" charset="-122"/>
              </a:rPr>
              <a:t>Cross Hatched Ground Planes</a:t>
            </a:r>
          </a:p>
          <a:p>
            <a:pPr lvl="1" eaLnBrk="1" hangingPunct="1"/>
            <a:r>
              <a:rPr lang="en-US" altLang="zh-CN" sz="4000" dirty="0">
                <a:solidFill>
                  <a:schemeClr val="tx1"/>
                </a:solidFill>
                <a:ea typeface="宋体" panose="02010600030101010101" pitchFamily="2" charset="-122"/>
              </a:rPr>
              <a:t>Significantly increases impedance</a:t>
            </a:r>
          </a:p>
          <a:p>
            <a:pPr lvl="1" eaLnBrk="1" hangingPunct="1"/>
            <a:r>
              <a:rPr lang="en-US" altLang="zh-CN" sz="4000" dirty="0">
                <a:solidFill>
                  <a:schemeClr val="tx1"/>
                </a:solidFill>
                <a:ea typeface="宋体" panose="02010600030101010101" pitchFamily="2" charset="-122"/>
              </a:rPr>
              <a:t>Shielding </a:t>
            </a:r>
            <a:r>
              <a:rPr lang="en-US" altLang="zh-CN" sz="4000" dirty="0">
                <a:ea typeface="宋体" panose="02010600030101010101" pitchFamily="2" charset="-122"/>
              </a:rPr>
              <a:t>may</a:t>
            </a:r>
            <a:r>
              <a:rPr lang="en-US" altLang="zh-CN" sz="4000" dirty="0">
                <a:solidFill>
                  <a:schemeClr val="tx1"/>
                </a:solidFill>
                <a:ea typeface="宋体" panose="02010600030101010101" pitchFamily="2" charset="-122"/>
              </a:rPr>
              <a:t> poorer as a result</a:t>
            </a:r>
          </a:p>
          <a:p>
            <a:pPr lvl="1" eaLnBrk="1" hangingPunct="1"/>
            <a:r>
              <a:rPr lang="en-US" altLang="zh-CN" sz="4000" dirty="0">
                <a:solidFill>
                  <a:schemeClr val="tx1"/>
                </a:solidFill>
                <a:ea typeface="宋体" panose="02010600030101010101" pitchFamily="2" charset="-122"/>
              </a:rPr>
              <a:t>If ground plane is gridded, then find out </a:t>
            </a:r>
          </a:p>
          <a:p>
            <a:pPr lvl="2" eaLnBrk="1" hangingPunct="1"/>
            <a:r>
              <a:rPr lang="en-US" altLang="zh-CN" sz="4000" dirty="0">
                <a:solidFill>
                  <a:schemeClr val="tx1"/>
                </a:solidFill>
                <a:ea typeface="宋体" panose="02010600030101010101" pitchFamily="2" charset="-122"/>
              </a:rPr>
              <a:t>Width of Hatches (HW)</a:t>
            </a:r>
          </a:p>
          <a:p>
            <a:pPr lvl="2" eaLnBrk="1" hangingPunct="1"/>
            <a:r>
              <a:rPr lang="en-US" altLang="zh-CN" sz="4000" dirty="0">
                <a:solidFill>
                  <a:schemeClr val="tx1"/>
                </a:solidFill>
                <a:ea typeface="宋体" panose="02010600030101010101" pitchFamily="2" charset="-122"/>
              </a:rPr>
              <a:t>Pitch of Hatches (HP)</a:t>
            </a:r>
          </a:p>
          <a:p>
            <a:pPr lvl="2" eaLnBrk="1" hangingPunct="1"/>
            <a:r>
              <a:rPr lang="en-US" altLang="zh-CN" sz="4000" dirty="0">
                <a:solidFill>
                  <a:schemeClr val="tx1"/>
                </a:solidFill>
                <a:ea typeface="宋体" panose="02010600030101010101" pitchFamily="2" charset="-122"/>
              </a:rPr>
              <a:t>Angle (default is 45 degrees)</a:t>
            </a:r>
            <a:endParaRPr lang="en-US" altLang="zh-CN" sz="44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29700" name="Picture 47">
            <a:extLst>
              <a:ext uri="{FF2B5EF4-FFF2-40B4-BE49-F238E27FC236}">
                <a16:creationId xmlns:a16="http://schemas.microsoft.com/office/drawing/2014/main" id="{17B01DAA-2229-4181-9D16-8EF74C41D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" t="13707" r="58882" b="3323"/>
          <a:stretch>
            <a:fillRect/>
          </a:stretch>
        </p:blipFill>
        <p:spPr bwMode="auto">
          <a:xfrm>
            <a:off x="12743606" y="2911060"/>
            <a:ext cx="5202122" cy="371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124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26774D-A28B-46E6-8A89-2C9D573D1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805830" y="3783334"/>
            <a:ext cx="7331937" cy="272033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4931F0-D722-46E9-BC66-BBAE66FFB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286" y="246956"/>
            <a:ext cx="13609512" cy="9505056"/>
          </a:xfrm>
        </p:spPr>
        <p:txBody>
          <a:bodyPr/>
          <a:lstStyle/>
          <a:p>
            <a:pPr algn="l"/>
            <a:r>
              <a:rPr lang="en-US" sz="6000" u="sng" dirty="0"/>
              <a:t>Crosshatched Reference Planes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Good for assembly</a:t>
            </a:r>
            <a:br>
              <a:rPr lang="en-US" sz="6000" dirty="0"/>
            </a:br>
            <a:r>
              <a:rPr lang="en-US" sz="6000" dirty="0"/>
              <a:t>	*Moisture egress</a:t>
            </a:r>
            <a:br>
              <a:rPr lang="en-US" sz="6000" dirty="0"/>
            </a:br>
            <a:r>
              <a:rPr lang="en-US" sz="6000" dirty="0"/>
              <a:t>Good for Flexibility</a:t>
            </a:r>
            <a:br>
              <a:rPr lang="en-US" sz="6000" dirty="0"/>
            </a:br>
            <a:r>
              <a:rPr lang="en-US" sz="6000" dirty="0"/>
              <a:t>Has signal performance limitations</a:t>
            </a:r>
          </a:p>
        </p:txBody>
      </p:sp>
    </p:spTree>
    <p:extLst>
      <p:ext uri="{BB962C8B-B14F-4D97-AF65-F5344CB8AC3E}">
        <p14:creationId xmlns:p14="http://schemas.microsoft.com/office/powerpoint/2010/main" val="2357501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60420" y="340129"/>
            <a:ext cx="16196766" cy="10350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dirty="0"/>
              <a:t>Reference Plane design (12” x 18”)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9534525"/>
            <a:ext cx="5789613" cy="547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2456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4491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7369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489825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6122823" algn="l" defTabSz="244913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7347387" algn="l" defTabSz="244913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571951" algn="l" defTabSz="244913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9796517" algn="l" defTabSz="244913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1028700">
              <a:defRPr/>
            </a:pPr>
            <a:fld id="{713D62C4-3680-48F3-87A3-21CA25E42290}" type="slidenum">
              <a:rPr lang="en-US" b="0">
                <a:solidFill>
                  <a:srgbClr val="808080"/>
                </a:solidFill>
                <a:latin typeface="Times New Roman" pitchFamily="18" charset="0"/>
                <a:ea typeface="+mn-ea"/>
              </a:rPr>
              <a:pPr defTabSz="1028700">
                <a:defRPr/>
              </a:pPr>
              <a:t>47</a:t>
            </a:fld>
            <a:endParaRPr lang="en-US" b="0" dirty="0">
              <a:solidFill>
                <a:srgbClr val="80808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9815513"/>
            <a:ext cx="5915025" cy="5365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22456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244913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3673694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489825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6122823" algn="l" defTabSz="244913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7347387" algn="l" defTabSz="244913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8571951" algn="l" defTabSz="244913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9796517" algn="l" defTabSz="244913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defTabSz="1028700">
              <a:defRPr/>
            </a:pPr>
            <a:r>
              <a:rPr lang="en-US" b="0" dirty="0">
                <a:solidFill>
                  <a:srgbClr val="808080"/>
                </a:solidFill>
                <a:latin typeface="Times New Roman" pitchFamily="18" charset="0"/>
                <a:ea typeface="+mn-ea"/>
              </a:rPr>
              <a:t>© 2017 HDP User Group International, Inc.  All rights reserved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0390" y="2252350"/>
            <a:ext cx="12476826" cy="5527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610C423B-95D1-4EE1-A4B8-EE6C5CEAB8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3425" y="7799264"/>
            <a:ext cx="1717287" cy="175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702B8A7-0263-4983-A61F-505ADBD07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04"/>
          <a:stretch/>
        </p:blipFill>
        <p:spPr bwMode="auto">
          <a:xfrm>
            <a:off x="10136730" y="7820156"/>
            <a:ext cx="1835402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A963A01-05C9-4CB9-B789-37E93599A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78150" y="7889796"/>
            <a:ext cx="1926095" cy="157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">
            <a:extLst>
              <a:ext uri="{FF2B5EF4-FFF2-40B4-BE49-F238E27FC236}">
                <a16:creationId xmlns:a16="http://schemas.microsoft.com/office/drawing/2014/main" id="{B1A4BDAF-B6C8-4924-9C83-18201542F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0462" y="8118396"/>
            <a:ext cx="166959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2699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26EE57-9ECF-42D2-8E0F-7EAC7A036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854" y="2047156"/>
            <a:ext cx="16336256" cy="71348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816376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63275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2449129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326550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4081882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4898258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5714634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6531011" algn="l" defTabSz="1632753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dirty="0" err="1"/>
              <a:t>Stripline</a:t>
            </a:r>
            <a:r>
              <a:rPr lang="en-US" dirty="0"/>
              <a:t> – Passband/Stopband</a:t>
            </a:r>
          </a:p>
        </p:txBody>
      </p:sp>
    </p:spTree>
    <p:extLst>
      <p:ext uri="{BB962C8B-B14F-4D97-AF65-F5344CB8AC3E}">
        <p14:creationId xmlns:p14="http://schemas.microsoft.com/office/powerpoint/2010/main" val="3132808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タイトル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Bebas Neue Regular" pitchFamily="50" charset="0"/>
              </a:rPr>
              <a:t>Pyralux APR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7164BF-D67A-46C0-81D2-5BAF67C00C80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29" name="テキスト プレースホルダー 2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934294" y="1903140"/>
            <a:ext cx="16344031" cy="5472608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/>
              <a:t>Embedded Resistors</a:t>
            </a:r>
          </a:p>
          <a:p>
            <a:pPr marL="1669512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Film under copper foil</a:t>
            </a:r>
            <a:endParaRPr lang="en-US" dirty="0"/>
          </a:p>
          <a:p>
            <a:pPr marL="1669512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Selectively etched to form resistors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FCB60-2B44-4E74-B8FF-DC0F2752A5C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317" y="1780964"/>
            <a:ext cx="7314990" cy="33625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5DFC8D-68E2-4058-8EB3-BC6FCD288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254" y="5265677"/>
            <a:ext cx="10999996" cy="42343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F44A067-760D-461E-BBD2-CBEDEFC53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9630" y="5452910"/>
            <a:ext cx="3943879" cy="29612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7716E0-804C-4D1C-9049-BBBA3C8C4194}"/>
              </a:ext>
            </a:extLst>
          </p:cNvPr>
          <p:cNvSpPr txBox="1"/>
          <p:nvPr/>
        </p:nvSpPr>
        <p:spPr>
          <a:xfrm>
            <a:off x="13519133" y="8436150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Series resistors</a:t>
            </a:r>
          </a:p>
        </p:txBody>
      </p:sp>
    </p:spTree>
    <p:extLst>
      <p:ext uri="{BB962C8B-B14F-4D97-AF65-F5344CB8AC3E}">
        <p14:creationId xmlns:p14="http://schemas.microsoft.com/office/powerpoint/2010/main" val="31154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627">
        <p14:prism isInverted="1"/>
      </p:transition>
    </mc:Choice>
    <mc:Fallback xmlns="">
      <p:transition spd="slow" advTm="3627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28800" y="114300"/>
            <a:ext cx="16457613" cy="17145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09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617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2926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234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1543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5851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160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4468" algn="l" defTabSz="914309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399" dirty="0">
                <a:solidFill>
                  <a:schemeClr val="bg1"/>
                </a:solidFill>
              </a:rPr>
              <a:t>Materials for many technology Applications</a:t>
            </a: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602538"/>
            <a:ext cx="8623300" cy="247808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071397" y="1608973"/>
            <a:ext cx="4707055" cy="470705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613" y="1608973"/>
            <a:ext cx="6127874" cy="3657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799240" y="1164512"/>
            <a:ext cx="4377946" cy="5266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136363" y="6620629"/>
            <a:ext cx="3642090" cy="3459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7972" y="6314115"/>
            <a:ext cx="3437168" cy="379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4272" y="5360619"/>
            <a:ext cx="3522562" cy="2133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5617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796B053-88B6-43E7-B948-5898F1DB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318" y="246956"/>
            <a:ext cx="16457772" cy="993973"/>
          </a:xfrm>
        </p:spPr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3DC629-37E5-413F-B316-05431CCCBC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Flex is growing;</a:t>
            </a:r>
          </a:p>
          <a:p>
            <a:r>
              <a:rPr lang="en-US" sz="4000" dirty="0"/>
              <a:t>	Medical, Aero and outer space, Automotive, etc.</a:t>
            </a:r>
          </a:p>
          <a:p>
            <a:endParaRPr lang="en-US" sz="4000" dirty="0"/>
          </a:p>
          <a:p>
            <a:r>
              <a:rPr lang="en-US" sz="4000" dirty="0"/>
              <a:t>Speeds and low loss needs are increasing.</a:t>
            </a:r>
          </a:p>
          <a:p>
            <a:endParaRPr lang="en-US" sz="4000" dirty="0"/>
          </a:p>
          <a:p>
            <a:r>
              <a:rPr lang="en-US" sz="4000" dirty="0"/>
              <a:t>Many applications for electronics are possible;</a:t>
            </a:r>
          </a:p>
          <a:p>
            <a:r>
              <a:rPr lang="en-US" sz="4000" dirty="0"/>
              <a:t>	Work with the fabricator early</a:t>
            </a:r>
          </a:p>
          <a:p>
            <a:endParaRPr lang="en-US" sz="4000" dirty="0"/>
          </a:p>
          <a:p>
            <a:r>
              <a:rPr lang="en-US" sz="4000" dirty="0"/>
              <a:t>New materials</a:t>
            </a:r>
          </a:p>
          <a:p>
            <a:r>
              <a:rPr lang="en-US" sz="4000" dirty="0"/>
              <a:t>	AG, GPL, HT, </a:t>
            </a:r>
            <a:r>
              <a:rPr lang="en-US" sz="4000" dirty="0" err="1"/>
              <a:t>etc</a:t>
            </a:r>
            <a:endParaRPr lang="en-US" sz="4000" dirty="0"/>
          </a:p>
          <a:p>
            <a:r>
              <a:rPr lang="en-US" sz="4000" dirty="0"/>
              <a:t>	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22952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600" dirty="0"/>
              <a:t>Special thanks to: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/>
          </p:nvPr>
        </p:nvSpPr>
        <p:spPr>
          <a:xfrm>
            <a:off x="4966742" y="6079604"/>
            <a:ext cx="5688632" cy="223224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Royal Flex Circuits Team</a:t>
            </a:r>
          </a:p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DuPont  Electronic Solutions</a:t>
            </a:r>
          </a:p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Dale Smith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812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82">
        <p14:flip dir="r"/>
      </p:transition>
    </mc:Choice>
    <mc:Fallback xmlns="">
      <p:transition spd="slow" advTm="6282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10" name="サブタイトル 9"/>
          <p:cNvSpPr>
            <a:spLocks noGrp="1"/>
          </p:cNvSpPr>
          <p:nvPr>
            <p:ph type="subTitle" idx="1"/>
          </p:nvPr>
        </p:nvSpPr>
        <p:spPr>
          <a:xfrm>
            <a:off x="2230438" y="5431532"/>
            <a:ext cx="15409712" cy="3456384"/>
          </a:xfrm>
        </p:spPr>
        <p:txBody>
          <a:bodyPr>
            <a:normAutofit/>
          </a:bodyPr>
          <a:lstStyle/>
          <a:p>
            <a:r>
              <a:rPr lang="en-US" sz="4000" dirty="0"/>
              <a:t>Email </a:t>
            </a:r>
            <a:r>
              <a:rPr lang="en-US" sz="4000" dirty="0">
                <a:hlinkClick r:id="rId2"/>
              </a:rPr>
              <a:t>Lisa@royalcircuits.com</a:t>
            </a:r>
            <a:r>
              <a:rPr lang="en-US" sz="4000" dirty="0"/>
              <a:t>, riki</a:t>
            </a:r>
            <a:r>
              <a:rPr lang="en-US" sz="4000" dirty="0">
                <a:solidFill>
                  <a:schemeClr val="accent1"/>
                </a:solidFill>
                <a:hlinkClick r:id="rId3"/>
              </a:rPr>
              <a:t>@royalflexcircuits.com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/>
              <a:t>or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>
                <a:solidFill>
                  <a:schemeClr val="accent1"/>
                </a:solidFill>
                <a:hlinkClick r:id="rId4"/>
              </a:rPr>
              <a:t>CHunrath@Insulectro.com</a:t>
            </a:r>
            <a:r>
              <a:rPr lang="en-US" sz="4000" dirty="0">
                <a:solidFill>
                  <a:schemeClr val="accent1"/>
                </a:solidFill>
              </a:rPr>
              <a:t> </a:t>
            </a:r>
            <a:r>
              <a:rPr lang="en-US" sz="4000" dirty="0"/>
              <a:t>with additional questions</a:t>
            </a:r>
          </a:p>
        </p:txBody>
      </p:sp>
    </p:spTree>
    <p:extLst>
      <p:ext uri="{BB962C8B-B14F-4D97-AF65-F5344CB8AC3E}">
        <p14:creationId xmlns:p14="http://schemas.microsoft.com/office/powerpoint/2010/main" val="319788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380">
        <p14:warp dir="in"/>
      </p:transition>
    </mc:Choice>
    <mc:Fallback xmlns="">
      <p:transition spd="slow" advTm="338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11"/>
          </p:nvPr>
        </p:nvSpPr>
        <p:spPr>
          <a:xfrm>
            <a:off x="4966742" y="6079604"/>
            <a:ext cx="5688632" cy="2232247"/>
          </a:xfrm>
        </p:spPr>
        <p:txBody>
          <a:bodyPr>
            <a:normAutofit/>
          </a:bodyPr>
          <a:lstStyle/>
          <a:p>
            <a:r>
              <a:rPr lang="en-US" sz="2800" dirty="0"/>
              <a:t>– </a:t>
            </a:r>
            <a:r>
              <a:rPr lang="en-US" sz="2800" dirty="0">
                <a:solidFill>
                  <a:schemeClr val="accent1">
                    <a:alpha val="80000"/>
                  </a:schemeClr>
                </a:solidFill>
              </a:rPr>
              <a:t>Royal Flex Circuits</a:t>
            </a:r>
          </a:p>
          <a:p>
            <a:r>
              <a:rPr lang="en-US" sz="2800" dirty="0">
                <a:solidFill>
                  <a:schemeClr val="bg1">
                    <a:alpha val="80000"/>
                  </a:schemeClr>
                </a:solidFill>
              </a:rPr>
              <a:t>Chris Hunrath </a:t>
            </a:r>
            <a:r>
              <a:rPr lang="en-US" sz="2800" dirty="0"/>
              <a:t>– </a:t>
            </a:r>
            <a:r>
              <a:rPr lang="en-US" sz="2800" dirty="0">
                <a:solidFill>
                  <a:schemeClr val="accent1">
                    <a:alpha val="80000"/>
                  </a:schemeClr>
                </a:solidFill>
              </a:rPr>
              <a:t>Insulectro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08458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6282">
        <p14:flip dir="r"/>
      </p:transition>
    </mc:Choice>
    <mc:Fallback xmlns="">
      <p:transition spd="slow" advTm="6282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81266" y="29640"/>
            <a:ext cx="15543213" cy="81441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4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09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263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17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771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526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280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034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Flex?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A9FD2-C76A-4AE5-9364-105C73D7CF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7022" y="6099553"/>
            <a:ext cx="3312368" cy="403244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FF2669-BACC-41CE-9648-7C39831C50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1334" y="1697441"/>
            <a:ext cx="3231352" cy="367806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88A855-0BCD-4FD3-970B-D8AA121ED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98734" y="1576676"/>
            <a:ext cx="3038363" cy="38171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31E977-DB89-4FFA-84BC-1963F10A627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6590" y="6125112"/>
            <a:ext cx="5067536" cy="381710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3D92CF-21D0-4882-BD2C-C299DF7750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068" y="1039044"/>
            <a:ext cx="8077610" cy="478023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CE8EEC-FF87-431F-A8DE-FBB7AD84353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327" y="6267869"/>
            <a:ext cx="4104455" cy="369581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896769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5A6C8-F75B-4489-B133-320C3E7F3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6442" y="1300416"/>
            <a:ext cx="4000500" cy="3800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47998B-32D9-4557-B538-665369EFB03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5494" y="950934"/>
            <a:ext cx="4104456" cy="457186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6B886B38-DD59-4A01-B56F-0E88774CAB8E}"/>
              </a:ext>
            </a:extLst>
          </p:cNvPr>
          <p:cNvSpPr/>
          <p:nvPr/>
        </p:nvSpPr>
        <p:spPr>
          <a:xfrm>
            <a:off x="7090978" y="2264758"/>
            <a:ext cx="4104456" cy="19442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8D2EF7-FD81-4623-9AA2-45682D8FD057}"/>
              </a:ext>
            </a:extLst>
          </p:cNvPr>
          <p:cNvSpPr txBox="1">
            <a:spLocks/>
          </p:cNvSpPr>
          <p:nvPr/>
        </p:nvSpPr>
        <p:spPr>
          <a:xfrm>
            <a:off x="934294" y="246956"/>
            <a:ext cx="15543213" cy="81441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1371509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54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509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263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017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8771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526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280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034" algn="l" defTabSz="1371509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Bend to Install</a:t>
            </a:r>
            <a:endPara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B18A8F-ED24-4F67-97CE-E603772A0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96331" y="5512791"/>
            <a:ext cx="4711745" cy="447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62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829B-FA90-4ACF-80BB-D13023D60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Success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7FF2F-A759-4529-9E7D-31158011C7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8270" y="1615108"/>
            <a:ext cx="16417824" cy="72728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PCB’s are no longer simple replacements for wires.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They are an integral part of the design.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You don’t need to be material science experts.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Many of the new materials bring technology and/or performance advantages.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We are here to help.</a:t>
            </a:r>
          </a:p>
        </p:txBody>
      </p:sp>
    </p:spTree>
    <p:extLst>
      <p:ext uri="{BB962C8B-B14F-4D97-AF65-F5344CB8AC3E}">
        <p14:creationId xmlns:p14="http://schemas.microsoft.com/office/powerpoint/2010/main" val="306361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829B-FA90-4ACF-80BB-D13023D6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320" y="0"/>
            <a:ext cx="16457772" cy="1203151"/>
          </a:xfrm>
        </p:spPr>
        <p:txBody>
          <a:bodyPr/>
          <a:lstStyle/>
          <a:p>
            <a:r>
              <a:rPr lang="en-US" sz="8000" dirty="0"/>
              <a:t>Overview: Design Considerations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7FF2F-A759-4529-9E7D-31158011C7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50318" y="1450107"/>
            <a:ext cx="16417824" cy="779784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Bend to install or occasional flex or dynamic flex (and everything in between).</a:t>
            </a:r>
          </a:p>
          <a:p>
            <a:pPr marL="1669512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Bend directions, bend axis</a:t>
            </a:r>
          </a:p>
          <a:p>
            <a:pPr marL="1669512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Bend radius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Electrical</a:t>
            </a:r>
          </a:p>
          <a:p>
            <a:pPr marL="1669512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Speed, frequency, bit rate, high current, high voltage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RF, noise, EM environment.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Operating temperature.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Use environment.</a:t>
            </a:r>
          </a:p>
          <a:p>
            <a:pPr marL="1669512" lvl="1" indent="-342900">
              <a:buFont typeface="Arial" panose="020B0604020202020204" pitchFamily="34" charset="0"/>
              <a:buChar char="•"/>
            </a:pPr>
            <a:r>
              <a:rPr lang="en-US" sz="3200" dirty="0"/>
              <a:t>Indoor, outdoor, medical, outer space, under hood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5504578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itle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">
  <a:themeElements>
    <a:clrScheme name="Procyon">
      <a:dk1>
        <a:srgbClr val="FFFFFF"/>
      </a:dk1>
      <a:lt1>
        <a:srgbClr val="FFFFFF"/>
      </a:lt1>
      <a:dk2>
        <a:srgbClr val="3F3F3F"/>
      </a:dk2>
      <a:lt2>
        <a:srgbClr val="FFFFFF"/>
      </a:lt2>
      <a:accent1>
        <a:srgbClr val="3EA3F8"/>
      </a:accent1>
      <a:accent2>
        <a:srgbClr val="127CFC"/>
      </a:accent2>
      <a:accent3>
        <a:srgbClr val="0D54F3"/>
      </a:accent3>
      <a:accent4>
        <a:srgbClr val="8064A2"/>
      </a:accent4>
      <a:accent5>
        <a:srgbClr val="4BACC6"/>
      </a:accent5>
      <a:accent6>
        <a:srgbClr val="F79646"/>
      </a:accent6>
      <a:hlink>
        <a:srgbClr val="3EA3F8"/>
      </a:hlink>
      <a:folHlink>
        <a:srgbClr val="7F7F7F"/>
      </a:folHlink>
    </a:clrScheme>
    <a:fontScheme name="Procyon">
      <a:majorFont>
        <a:latin typeface="Bebas Neue Book"/>
        <a:ea typeface="Capella Bold"/>
        <a:cs typeface=""/>
      </a:majorFont>
      <a:minorFont>
        <a:latin typeface="Roboto Light"/>
        <a:ea typeface="Capella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>
            <a:alpha val="10196"/>
          </a:srgbClr>
        </a:solidFill>
        <a:ln w="98425" cmpd="thinThick"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rgbClr val="FFFFFF">
              <a:alpha val="50196"/>
            </a:srgbClr>
          </a:solidFill>
          <a:prstDash val="sysDot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25087</TotalTime>
  <Words>2229</Words>
  <Application>Microsoft Office PowerPoint</Application>
  <PresentationFormat>Custom</PresentationFormat>
  <Paragraphs>556</Paragraphs>
  <Slides>53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68" baseType="lpstr">
      <vt:lpstr>Arial</vt:lpstr>
      <vt:lpstr>Bebas Neue Book</vt:lpstr>
      <vt:lpstr>Bebas Neue Regular</vt:lpstr>
      <vt:lpstr>Calibri</vt:lpstr>
      <vt:lpstr>Roboto Light</vt:lpstr>
      <vt:lpstr>Times New Roman</vt:lpstr>
      <vt:lpstr>Wingdings</vt:lpstr>
      <vt:lpstr>Title</vt:lpstr>
      <vt:lpstr>Contents</vt:lpstr>
      <vt:lpstr>Custom Design</vt:lpstr>
      <vt:lpstr>Custom Design</vt:lpstr>
      <vt:lpstr>Custom Design</vt:lpstr>
      <vt:lpstr>Custom Design</vt:lpstr>
      <vt:lpstr>think-cell Slide</vt:lpstr>
      <vt:lpstr>Worksheet</vt:lpstr>
      <vt:lpstr>Flexible PCB’s Design and Stack-Ups</vt:lpstr>
      <vt:lpstr>Royal Flex Circuits</vt:lpstr>
      <vt:lpstr>Royal Circuits Group</vt:lpstr>
      <vt:lpstr>Insulectro: Electronic Materials</vt:lpstr>
      <vt:lpstr>Materials for many technology Applications</vt:lpstr>
      <vt:lpstr>Why Flex?  </vt:lpstr>
      <vt:lpstr>PowerPoint Presentation</vt:lpstr>
      <vt:lpstr>Design Success</vt:lpstr>
      <vt:lpstr>Overview: Design Considerations</vt:lpstr>
      <vt:lpstr>General Flex PCB Types</vt:lpstr>
      <vt:lpstr>Cost Drivers: Stiffener vs Rigid Flex</vt:lpstr>
      <vt:lpstr>Flex Materials</vt:lpstr>
      <vt:lpstr>Flex IPC Spec’s </vt:lpstr>
      <vt:lpstr>Overview: Film Types</vt:lpstr>
      <vt:lpstr>Bulk Properties of FPC Dielectric Films</vt:lpstr>
      <vt:lpstr>PowerPoint Presentation</vt:lpstr>
      <vt:lpstr>Dk and Df of Pyralux Materials</vt:lpstr>
      <vt:lpstr>Microstrip Basics</vt:lpstr>
      <vt:lpstr>More Details on Microstrip</vt:lpstr>
      <vt:lpstr>Effect of Dielectric Constant</vt:lpstr>
      <vt:lpstr>Stripline Basics</vt:lpstr>
      <vt:lpstr>Copper Effects</vt:lpstr>
      <vt:lpstr>Low Profile copper Reduces Signal loss</vt:lpstr>
      <vt:lpstr>Foil Grades from IPC 4562</vt:lpstr>
      <vt:lpstr>Thickness and Width</vt:lpstr>
      <vt:lpstr>Differential Pairs</vt:lpstr>
      <vt:lpstr>Eye Pattern Testing on Covered MS Lines</vt:lpstr>
      <vt:lpstr>Flexible Circuit Materials: General Guidelines </vt:lpstr>
      <vt:lpstr>Flexible Circuit Materials: Low Loss, High Speed </vt:lpstr>
      <vt:lpstr>PowerPoint Presentation</vt:lpstr>
      <vt:lpstr>ROYAL FLEX CIRCUITS</vt:lpstr>
      <vt:lpstr>Pyralux TK and GPL</vt:lpstr>
      <vt:lpstr>HT Bonding Film – Used for Bondply or Coverlay</vt:lpstr>
      <vt:lpstr>Examples – HT as a Coverlay</vt:lpstr>
      <vt:lpstr>PowerPoint Presentation</vt:lpstr>
      <vt:lpstr>PowerPoint Presentation</vt:lpstr>
      <vt:lpstr>Bend Area: General Guidelines </vt:lpstr>
      <vt:lpstr>“Loose Leaf” Rigid Flex</vt:lpstr>
      <vt:lpstr>Bend Area for Rigid Flex</vt:lpstr>
      <vt:lpstr>Use of Stress Riser and Fillets</vt:lpstr>
      <vt:lpstr>Ecobond Fillets for transition stress relief </vt:lpstr>
      <vt:lpstr>Tear Stops and No Square Corners or Sharp Edges</vt:lpstr>
      <vt:lpstr>Plating: Holes and Pads= OK, but don’t Plate Traces</vt:lpstr>
      <vt:lpstr>PowerPoint Presentation</vt:lpstr>
      <vt:lpstr>PowerPoint Presentation</vt:lpstr>
      <vt:lpstr>Crosshatched Reference Planes  Good for assembly  *Moisture egress Good for Flexibility Has signal performance limitations</vt:lpstr>
      <vt:lpstr>Reference Plane design (12” x 18”)</vt:lpstr>
      <vt:lpstr>Stripline – Passband/Stopband</vt:lpstr>
      <vt:lpstr>Pyralux APR</vt:lpstr>
      <vt:lpstr>Wrap-Up</vt:lpstr>
      <vt:lpstr>Special thanks to:</vt:lpstr>
      <vt:lpstr>Questions?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Procyon</dc:title>
  <dc:creator>Jun</dc:creator>
  <cp:lastModifiedBy>Chris Hunrath</cp:lastModifiedBy>
  <cp:revision>407</cp:revision>
  <dcterms:created xsi:type="dcterms:W3CDTF">2015-01-09T17:56:04Z</dcterms:created>
  <dcterms:modified xsi:type="dcterms:W3CDTF">2020-05-14T16:57:39Z</dcterms:modified>
</cp:coreProperties>
</file>